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2" r:id="rId4"/>
    <p:sldMasterId id="2147484190" r:id="rId5"/>
  </p:sldMasterIdLst>
  <p:notesMasterIdLst>
    <p:notesMasterId r:id="rId25"/>
  </p:notesMasterIdLst>
  <p:handoutMasterIdLst>
    <p:handoutMasterId r:id="rId26"/>
  </p:handoutMasterIdLst>
  <p:sldIdLst>
    <p:sldId id="359" r:id="rId6"/>
    <p:sldId id="361" r:id="rId7"/>
    <p:sldId id="392" r:id="rId8"/>
    <p:sldId id="384" r:id="rId9"/>
    <p:sldId id="320" r:id="rId10"/>
    <p:sldId id="363" r:id="rId11"/>
    <p:sldId id="398" r:id="rId12"/>
    <p:sldId id="393" r:id="rId13"/>
    <p:sldId id="366" r:id="rId14"/>
    <p:sldId id="375" r:id="rId15"/>
    <p:sldId id="368" r:id="rId16"/>
    <p:sldId id="386" r:id="rId17"/>
    <p:sldId id="399" r:id="rId18"/>
    <p:sldId id="400" r:id="rId19"/>
    <p:sldId id="401" r:id="rId20"/>
    <p:sldId id="402" r:id="rId21"/>
    <p:sldId id="394" r:id="rId22"/>
    <p:sldId id="364" r:id="rId23"/>
    <p:sldId id="339"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66"/>
    <a:srgbClr val="FF6600"/>
    <a:srgbClr val="3393B5"/>
    <a:srgbClr val="004821"/>
    <a:srgbClr val="074459"/>
    <a:srgbClr val="FFFF00"/>
    <a:srgbClr val="FFCC66"/>
    <a:srgbClr val="EFF3ED"/>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76B83A-0F0A-4FF1-9437-798A603A156D}" v="9" dt="2023-03-07T20:35:44.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7457" autoAdjust="0"/>
  </p:normalViewPr>
  <p:slideViewPr>
    <p:cSldViewPr>
      <p:cViewPr varScale="1">
        <p:scale>
          <a:sx n="100" d="100"/>
          <a:sy n="100" d="100"/>
        </p:scale>
        <p:origin x="10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659" y="-86"/>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4000" b="0" i="0" u="none" strike="noStrike" kern="1200" cap="none" spc="20" baseline="0">
                <a:solidFill>
                  <a:schemeClr val="accent3">
                    <a:lumMod val="75000"/>
                  </a:schemeClr>
                </a:solidFill>
                <a:latin typeface="Broadway" panose="04040905080B02020502" pitchFamily="82" charset="0"/>
                <a:ea typeface="+mn-ea"/>
                <a:cs typeface="+mn-cs"/>
              </a:defRPr>
            </a:pPr>
            <a:r>
              <a:rPr lang="en-US" sz="4000" dirty="0">
                <a:solidFill>
                  <a:schemeClr val="accent3">
                    <a:lumMod val="75000"/>
                  </a:schemeClr>
                </a:solidFill>
                <a:latin typeface="Broadway" panose="04040905080B02020502" pitchFamily="82" charset="0"/>
              </a:rPr>
              <a:t>Calls for Service</a:t>
            </a:r>
          </a:p>
        </c:rich>
      </c:tx>
      <c:overlay val="0"/>
      <c:spPr>
        <a:noFill/>
        <a:ln>
          <a:noFill/>
        </a:ln>
        <a:effectLst/>
      </c:spPr>
      <c:txPr>
        <a:bodyPr rot="0" spcFirstLastPara="1" vertOverflow="ellipsis" vert="horz" wrap="square" anchor="ctr" anchorCtr="1"/>
        <a:lstStyle/>
        <a:p>
          <a:pPr>
            <a:defRPr sz="4000" b="0" i="0" u="none" strike="noStrike" kern="1200" cap="none" spc="20" baseline="0">
              <a:solidFill>
                <a:schemeClr val="accent3">
                  <a:lumMod val="75000"/>
                </a:schemeClr>
              </a:solidFill>
              <a:latin typeface="Broadway" panose="04040905080B02020502" pitchFamily="82" charset="0"/>
              <a:ea typeface="+mn-ea"/>
              <a:cs typeface="+mn-cs"/>
            </a:defRPr>
          </a:pPr>
          <a:endParaRPr lang="en-US"/>
        </a:p>
      </c:txPr>
    </c:title>
    <c:autoTitleDeleted val="0"/>
    <c:plotArea>
      <c:layout/>
      <c:lineChart>
        <c:grouping val="standard"/>
        <c:varyColors val="0"/>
        <c:ser>
          <c:idx val="0"/>
          <c:order val="0"/>
          <c:tx>
            <c:strRef>
              <c:f>Sheet1!$B$1</c:f>
              <c:strCache>
                <c:ptCount val="1"/>
                <c:pt idx="0">
                  <c:v> Calls for Service</c:v>
                </c:pt>
              </c:strCache>
            </c:strRef>
          </c:tx>
          <c:spPr>
            <a:ln w="15875" cap="rnd">
              <a:solidFill>
                <a:schemeClr val="accent5">
                  <a:shade val="76000"/>
                </a:schemeClr>
              </a:solidFill>
              <a:round/>
            </a:ln>
            <a:effectLst/>
          </c:spPr>
          <c:marker>
            <c:symbol val="circle"/>
            <c:size val="4"/>
            <c:spPr>
              <a:gradFill rotWithShape="1">
                <a:gsLst>
                  <a:gs pos="0">
                    <a:schemeClr val="accent5">
                      <a:shade val="76000"/>
                      <a:tint val="60000"/>
                      <a:lumMod val="110000"/>
                    </a:schemeClr>
                  </a:gs>
                  <a:gs pos="100000">
                    <a:schemeClr val="accent5">
                      <a:shade val="76000"/>
                      <a:tint val="82000"/>
                    </a:schemeClr>
                  </a:gs>
                </a:gsLst>
                <a:lin ang="5400000" scaled="0"/>
              </a:gradFill>
              <a:ln w="9525" cap="flat" cmpd="sng" algn="ctr">
                <a:solidFill>
                  <a:schemeClr val="accent5">
                    <a:shade val="76000"/>
                    <a:shade val="95000"/>
                  </a:schemeClr>
                </a:solidFill>
                <a:round/>
              </a:ln>
              <a:effectLst/>
            </c:spPr>
          </c:marker>
          <c:dLbls>
            <c:dLbl>
              <c:idx val="0"/>
              <c:tx>
                <c:rich>
                  <a:bodyPr/>
                  <a:lstStyle/>
                  <a:p>
                    <a:fld id="{AFA89318-FDB9-4BA8-B275-E7393CC23E7A}"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B1-464A-93E9-CCA82D4B0F12}"/>
                </c:ext>
              </c:extLst>
            </c:dLbl>
            <c:dLbl>
              <c:idx val="1"/>
              <c:tx>
                <c:rich>
                  <a:bodyPr/>
                  <a:lstStyle/>
                  <a:p>
                    <a:fld id="{50A31EFF-D1F1-4373-AE61-1789DD72657C}"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B1-464A-93E9-CCA82D4B0F12}"/>
                </c:ext>
              </c:extLst>
            </c:dLbl>
            <c:dLbl>
              <c:idx val="2"/>
              <c:tx>
                <c:rich>
                  <a:bodyPr/>
                  <a:lstStyle/>
                  <a:p>
                    <a:fld id="{43FDE4EC-BCEA-4ED6-8B15-FEF5283B9D1F}"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B1-464A-93E9-CCA82D4B0F12}"/>
                </c:ext>
              </c:extLst>
            </c:dLbl>
            <c:dLbl>
              <c:idx val="3"/>
              <c:tx>
                <c:rich>
                  <a:bodyPr/>
                  <a:lstStyle/>
                  <a:p>
                    <a:fld id="{672A2713-20E2-4C9E-967D-5CB3A1398233}"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B1-464A-93E9-CCA82D4B0F12}"/>
                </c:ext>
              </c:extLst>
            </c:dLbl>
            <c:dLbl>
              <c:idx val="4"/>
              <c:tx>
                <c:rich>
                  <a:bodyPr/>
                  <a:lstStyle/>
                  <a:p>
                    <a:fld id="{07B9EC81-7CD4-478D-A121-05AD2CB5A3DF}"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3B1-464A-93E9-CCA82D4B0F12}"/>
                </c:ext>
              </c:extLst>
            </c:dLbl>
            <c:dLbl>
              <c:idx val="5"/>
              <c:tx>
                <c:rich>
                  <a:bodyPr/>
                  <a:lstStyle/>
                  <a:p>
                    <a:fld id="{05F2E7B9-DAB6-48BA-82F9-25F3111CD463}"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AC-4811-BC5C-2397C97725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December</c:v>
                </c:pt>
                <c:pt idx="1">
                  <c:v>January</c:v>
                </c:pt>
                <c:pt idx="2">
                  <c:v>February</c:v>
                </c:pt>
              </c:strCache>
            </c:strRef>
          </c:cat>
          <c:val>
            <c:numRef>
              <c:f>Sheet1!$B$2:$B$4</c:f>
              <c:numCache>
                <c:formatCode>General</c:formatCode>
                <c:ptCount val="3"/>
                <c:pt idx="0">
                  <c:v>1466</c:v>
                </c:pt>
                <c:pt idx="1">
                  <c:v>1537</c:v>
                </c:pt>
                <c:pt idx="2">
                  <c:v>1384</c:v>
                </c:pt>
              </c:numCache>
            </c:numRef>
          </c:val>
          <c:smooth val="0"/>
          <c:extLst>
            <c:ext xmlns:c16="http://schemas.microsoft.com/office/drawing/2014/chart" uri="{C3380CC4-5D6E-409C-BE32-E72D297353CC}">
              <c16:uniqueId val="{00000005-C3B1-464A-93E9-CCA82D4B0F12}"/>
            </c:ext>
          </c:extLst>
        </c:ser>
        <c:ser>
          <c:idx val="1"/>
          <c:order val="1"/>
          <c:tx>
            <c:strRef>
              <c:f>Sheet1!$C$1</c:f>
              <c:strCache>
                <c:ptCount val="1"/>
                <c:pt idx="0">
                  <c:v>On View Calls</c:v>
                </c:pt>
              </c:strCache>
            </c:strRef>
          </c:tx>
          <c:spPr>
            <a:ln w="15875" cap="rnd">
              <a:solidFill>
                <a:schemeClr val="accent5">
                  <a:tint val="77000"/>
                </a:schemeClr>
              </a:solidFill>
              <a:round/>
            </a:ln>
            <a:effectLst/>
          </c:spPr>
          <c:marker>
            <c:symbol val="circle"/>
            <c:size val="4"/>
            <c:spPr>
              <a:gradFill rotWithShape="1">
                <a:gsLst>
                  <a:gs pos="0">
                    <a:schemeClr val="accent5">
                      <a:tint val="77000"/>
                      <a:tint val="60000"/>
                      <a:lumMod val="110000"/>
                    </a:schemeClr>
                  </a:gs>
                  <a:gs pos="100000">
                    <a:schemeClr val="accent5">
                      <a:tint val="77000"/>
                      <a:tint val="82000"/>
                    </a:schemeClr>
                  </a:gs>
                </a:gsLst>
                <a:lin ang="5400000" scaled="0"/>
              </a:gradFill>
              <a:ln w="9525" cap="flat" cmpd="sng" algn="ctr">
                <a:solidFill>
                  <a:schemeClr val="accent5">
                    <a:tint val="77000"/>
                    <a:shade val="95000"/>
                  </a:schemeClr>
                </a:solidFill>
                <a:round/>
              </a:ln>
              <a:effectLst/>
            </c:spPr>
          </c:marker>
          <c:dLbls>
            <c:dLbl>
              <c:idx val="0"/>
              <c:tx>
                <c:rich>
                  <a:bodyPr/>
                  <a:lstStyle/>
                  <a:p>
                    <a:fld id="{131CBDC4-C859-4B3F-AC29-43F0BBF21CE4}"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3B1-464A-93E9-CCA82D4B0F12}"/>
                </c:ext>
              </c:extLst>
            </c:dLbl>
            <c:dLbl>
              <c:idx val="1"/>
              <c:tx>
                <c:rich>
                  <a:bodyPr/>
                  <a:lstStyle/>
                  <a:p>
                    <a:fld id="{262A3929-7F28-4DCB-978C-A5CD7DA2CF47}"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3B1-464A-93E9-CCA82D4B0F12}"/>
                </c:ext>
              </c:extLst>
            </c:dLbl>
            <c:dLbl>
              <c:idx val="2"/>
              <c:tx>
                <c:rich>
                  <a:bodyPr/>
                  <a:lstStyle/>
                  <a:p>
                    <a:fld id="{C2E3A8F8-114E-491D-BB73-425B7B4868BC}"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3B1-464A-93E9-CCA82D4B0F12}"/>
                </c:ext>
              </c:extLst>
            </c:dLbl>
            <c:dLbl>
              <c:idx val="3"/>
              <c:tx>
                <c:rich>
                  <a:bodyPr/>
                  <a:lstStyle/>
                  <a:p>
                    <a:fld id="{536BA2D9-1D92-4129-84FD-30767C7899F8}"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3B1-464A-93E9-CCA82D4B0F12}"/>
                </c:ext>
              </c:extLst>
            </c:dLbl>
            <c:dLbl>
              <c:idx val="4"/>
              <c:tx>
                <c:rich>
                  <a:bodyPr/>
                  <a:lstStyle/>
                  <a:p>
                    <a:fld id="{115422E3-4D59-41AA-BCC6-E2A48E885D86}"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3B1-464A-93E9-CCA82D4B0F12}"/>
                </c:ext>
              </c:extLst>
            </c:dLbl>
            <c:dLbl>
              <c:idx val="5"/>
              <c:tx>
                <c:rich>
                  <a:bodyPr/>
                  <a:lstStyle/>
                  <a:p>
                    <a:fld id="{A082B54C-3D21-4CED-8A9C-0E472DF1D6FE}"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AC-4811-BC5C-2397C97725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December</c:v>
                </c:pt>
                <c:pt idx="1">
                  <c:v>January</c:v>
                </c:pt>
                <c:pt idx="2">
                  <c:v>February</c:v>
                </c:pt>
              </c:strCache>
            </c:strRef>
          </c:cat>
          <c:val>
            <c:numRef>
              <c:f>Sheet1!$C$2:$C$4</c:f>
              <c:numCache>
                <c:formatCode>General</c:formatCode>
                <c:ptCount val="3"/>
                <c:pt idx="0">
                  <c:v>207</c:v>
                </c:pt>
                <c:pt idx="1">
                  <c:v>356</c:v>
                </c:pt>
                <c:pt idx="2">
                  <c:v>252</c:v>
                </c:pt>
              </c:numCache>
            </c:numRef>
          </c:val>
          <c:smooth val="0"/>
          <c:extLst>
            <c:ext xmlns:c16="http://schemas.microsoft.com/office/drawing/2014/chart" uri="{C3380CC4-5D6E-409C-BE32-E72D297353CC}">
              <c16:uniqueId val="{0000000B-C3B1-464A-93E9-CCA82D4B0F12}"/>
            </c:ext>
          </c:extLst>
        </c:ser>
        <c:dLbls>
          <c:dLblPos val="t"/>
          <c:showLegendKey val="0"/>
          <c:showVal val="1"/>
          <c:showCatName val="0"/>
          <c:showSerName val="0"/>
          <c:showPercent val="0"/>
          <c:showBubbleSize val="0"/>
        </c:dLbls>
        <c:marker val="1"/>
        <c:smooth val="0"/>
        <c:axId val="605478640"/>
        <c:axId val="605476680"/>
      </c:lineChart>
      <c:catAx>
        <c:axId val="605478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76680"/>
        <c:crosses val="autoZero"/>
        <c:auto val="1"/>
        <c:lblAlgn val="ctr"/>
        <c:lblOffset val="100"/>
        <c:noMultiLvlLbl val="0"/>
      </c:catAx>
      <c:valAx>
        <c:axId val="605476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7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Calls for Service by District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Calls for Service by District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4.3572998687664045E-2"/>
                  <c:y val="-1.8749999999999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06-4BE3-8295-E67BE5E5C548}"/>
                </c:ext>
              </c:extLst>
            </c:dLbl>
            <c:dLbl>
              <c:idx val="1"/>
              <c:layout>
                <c:manualLayout>
                  <c:x val="-3.5239665354330783E-2"/>
                  <c:y val="3.4374999999999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06-4BE3-8295-E67BE5E5C548}"/>
                </c:ext>
              </c:extLst>
            </c:dLbl>
            <c:dLbl>
              <c:idx val="2"/>
              <c:layout>
                <c:manualLayout>
                  <c:x val="-3.5239665354330783E-2"/>
                  <c:y val="-3.437487696850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06-4BE3-8295-E67BE5E5C548}"/>
                </c:ext>
              </c:extLst>
            </c:dLbl>
            <c:dLbl>
              <c:idx val="3"/>
              <c:layout>
                <c:manualLayout>
                  <c:x val="-1.4406332020997375E-2"/>
                  <c:y val="1.8749999999999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06-4BE3-8295-E67BE5E5C5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District 1</c:v>
                </c:pt>
                <c:pt idx="1">
                  <c:v>District 2</c:v>
                </c:pt>
                <c:pt idx="2">
                  <c:v>District 3</c:v>
                </c:pt>
                <c:pt idx="3">
                  <c:v>District 4</c:v>
                </c:pt>
              </c:strCache>
            </c:strRef>
          </c:cat>
          <c:val>
            <c:numRef>
              <c:f>Sheet1!$B$2:$B$5</c:f>
              <c:numCache>
                <c:formatCode>General</c:formatCode>
                <c:ptCount val="4"/>
                <c:pt idx="0">
                  <c:v>470</c:v>
                </c:pt>
                <c:pt idx="1">
                  <c:v>211</c:v>
                </c:pt>
                <c:pt idx="2">
                  <c:v>357</c:v>
                </c:pt>
                <c:pt idx="3">
                  <c:v>242</c:v>
                </c:pt>
              </c:numCache>
            </c:numRef>
          </c:val>
          <c:smooth val="0"/>
          <c:extLst>
            <c:ext xmlns:c16="http://schemas.microsoft.com/office/drawing/2014/chart" uri="{C3380CC4-5D6E-409C-BE32-E72D297353CC}">
              <c16:uniqueId val="{00000000-1B06-4BE3-8295-E67BE5E5C548}"/>
            </c:ext>
          </c:extLst>
        </c:ser>
        <c:dLbls>
          <c:dLblPos val="ctr"/>
          <c:showLegendKey val="0"/>
          <c:showVal val="1"/>
          <c:showCatName val="0"/>
          <c:showSerName val="0"/>
          <c:showPercent val="0"/>
          <c:showBubbleSize val="0"/>
        </c:dLbls>
        <c:marker val="1"/>
        <c:smooth val="0"/>
        <c:axId val="1045188672"/>
        <c:axId val="1045187008"/>
      </c:lineChart>
      <c:catAx>
        <c:axId val="104518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5187008"/>
        <c:crosses val="autoZero"/>
        <c:auto val="1"/>
        <c:lblAlgn val="ctr"/>
        <c:lblOffset val="100"/>
        <c:noMultiLvlLbl val="0"/>
      </c:catAx>
      <c:valAx>
        <c:axId val="104518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518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lineChart>
        <c:grouping val="standard"/>
        <c:varyColors val="0"/>
        <c:ser>
          <c:idx val="0"/>
          <c:order val="0"/>
          <c:tx>
            <c:strRef>
              <c:f>Sheet1!$B$1</c:f>
              <c:strCache>
                <c:ptCount val="1"/>
                <c:pt idx="0">
                  <c:v>Adult Arrests</c:v>
                </c:pt>
              </c:strCache>
            </c:strRef>
          </c:tx>
          <c:spPr>
            <a:ln w="28575" cap="rnd">
              <a:solidFill>
                <a:schemeClr val="accent4">
                  <a:shade val="76000"/>
                </a:schemeClr>
              </a:solidFill>
              <a:round/>
            </a:ln>
            <a:effectLst/>
          </c:spPr>
          <c:marker>
            <c:symbol val="circle"/>
            <c:size val="5"/>
            <c:spPr>
              <a:solidFill>
                <a:schemeClr val="accent4">
                  <a:shade val="76000"/>
                </a:schemeClr>
              </a:solidFill>
              <a:ln w="9525">
                <a:solidFill>
                  <a:schemeClr val="accent4">
                    <a:shade val="76000"/>
                  </a:schemeClr>
                </a:solidFill>
              </a:ln>
              <a:effectLst/>
            </c:spPr>
          </c:marker>
          <c:dLbls>
            <c:dLbl>
              <c:idx val="0"/>
              <c:layout>
                <c:manualLayout>
                  <c:x val="1.1054354812791259E-2"/>
                  <c:y val="-2.996304230353558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F42D83B9-A766-4E47-A629-BE00EBD3F31E}" type="VALUE">
                      <a:rPr lang="en-US"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7993197278911562E-2"/>
                      <c:h val="4.035548865215377E-2"/>
                    </c:manualLayout>
                  </c15:layout>
                  <c15:dlblFieldTable/>
                  <c15:showDataLabelsRange val="0"/>
                </c:ext>
                <c:ext xmlns:c16="http://schemas.microsoft.com/office/drawing/2014/chart" uri="{C3380CC4-5D6E-409C-BE32-E72D297353CC}">
                  <c16:uniqueId val="{00000000-21E3-4820-B21E-F32439B469AE}"/>
                </c:ext>
              </c:extLst>
            </c:dLbl>
            <c:dLbl>
              <c:idx val="1"/>
              <c:layout>
                <c:manualLayout>
                  <c:x val="-6.2357556284179556E-17"/>
                  <c:y val="-2.8186274509803967E-2"/>
                </c:manualLayout>
              </c:layout>
              <c:tx>
                <c:rich>
                  <a:bodyPr/>
                  <a:lstStyle/>
                  <a:p>
                    <a:fld id="{D4125185-D0A9-426A-B895-31E6F98FC915}"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3-4820-B21E-F32439B469AE}"/>
                </c:ext>
              </c:extLst>
            </c:dLbl>
            <c:dLbl>
              <c:idx val="2"/>
              <c:layout>
                <c:manualLayout>
                  <c:x val="1.152217579945364E-2"/>
                  <c:y val="-2.193627450980392E-2"/>
                </c:manualLayout>
              </c:layout>
              <c:tx>
                <c:rich>
                  <a:bodyPr/>
                  <a:lstStyle/>
                  <a:p>
                    <a:fld id="{E5C77D82-734B-414A-B24C-7965BDB52EE1}"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3-4820-B21E-F32439B469AE}"/>
                </c:ext>
              </c:extLst>
            </c:dLbl>
            <c:dLbl>
              <c:idx val="3"/>
              <c:layout>
                <c:manualLayout>
                  <c:x val="-3.0187074829931973E-3"/>
                  <c:y val="-3.4865099583140345E-2"/>
                </c:manualLayout>
              </c:layout>
              <c:tx>
                <c:rich>
                  <a:bodyPr/>
                  <a:lstStyle/>
                  <a:p>
                    <a:fld id="{3E4DA5E2-7231-448A-B3F7-6D3EDBC550D4}"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4.7562500000000001E-2"/>
                      <c:h val="5.1453248031496056E-2"/>
                    </c:manualLayout>
                  </c15:layout>
                  <c15:dlblFieldTable/>
                  <c15:showDataLabelsRange val="0"/>
                </c:ext>
                <c:ext xmlns:c16="http://schemas.microsoft.com/office/drawing/2014/chart" uri="{C3380CC4-5D6E-409C-BE32-E72D297353CC}">
                  <c16:uniqueId val="{00000003-21E3-4820-B21E-F32439B469AE}"/>
                </c:ext>
              </c:extLst>
            </c:dLbl>
            <c:dLbl>
              <c:idx val="4"/>
              <c:layout>
                <c:manualLayout>
                  <c:x val="2.4659863945578229E-3"/>
                  <c:y val="-1.2132352941176516E-2"/>
                </c:manualLayout>
              </c:layout>
              <c:tx>
                <c:rich>
                  <a:bodyPr/>
                  <a:lstStyle/>
                  <a:p>
                    <a:fld id="{8A3BACBA-9264-49C3-A02F-038C395E6037}"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1E3-4820-B21E-F32439B469AE}"/>
                </c:ext>
              </c:extLst>
            </c:dLbl>
            <c:dLbl>
              <c:idx val="5"/>
              <c:tx>
                <c:rich>
                  <a:bodyPr/>
                  <a:lstStyle/>
                  <a:p>
                    <a:fld id="{494690C1-2817-404B-B5DD-40DFA764EB36}"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4E-451C-AC69-7134412E50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c:v>
                </c:pt>
                <c:pt idx="1">
                  <c:v>January</c:v>
                </c:pt>
                <c:pt idx="2">
                  <c:v>February</c:v>
                </c:pt>
              </c:strCache>
            </c:strRef>
          </c:cat>
          <c:val>
            <c:numRef>
              <c:f>Sheet1!$B$2:$B$4</c:f>
              <c:numCache>
                <c:formatCode>General</c:formatCode>
                <c:ptCount val="3"/>
                <c:pt idx="0">
                  <c:v>27</c:v>
                </c:pt>
                <c:pt idx="1">
                  <c:v>39</c:v>
                </c:pt>
                <c:pt idx="2">
                  <c:v>33</c:v>
                </c:pt>
              </c:numCache>
            </c:numRef>
          </c:val>
          <c:smooth val="0"/>
          <c:extLst>
            <c:ext xmlns:c16="http://schemas.microsoft.com/office/drawing/2014/chart" uri="{C3380CC4-5D6E-409C-BE32-E72D297353CC}">
              <c16:uniqueId val="{00000005-21E3-4820-B21E-F32439B469AE}"/>
            </c:ext>
          </c:extLst>
        </c:ser>
        <c:ser>
          <c:idx val="1"/>
          <c:order val="1"/>
          <c:tx>
            <c:strRef>
              <c:f>Sheet1!$C$1</c:f>
              <c:strCache>
                <c:ptCount val="1"/>
                <c:pt idx="0">
                  <c:v>Juvenile Arrests</c:v>
                </c:pt>
              </c:strCache>
            </c:strRef>
          </c:tx>
          <c:spPr>
            <a:ln w="28575" cap="rnd">
              <a:solidFill>
                <a:schemeClr val="accent4">
                  <a:tint val="77000"/>
                </a:schemeClr>
              </a:solidFill>
              <a:round/>
            </a:ln>
            <a:effectLst/>
          </c:spPr>
          <c:marker>
            <c:symbol val="circle"/>
            <c:size val="5"/>
            <c:spPr>
              <a:solidFill>
                <a:schemeClr val="accent4">
                  <a:tint val="77000"/>
                </a:schemeClr>
              </a:solidFill>
              <a:ln w="9525">
                <a:solidFill>
                  <a:schemeClr val="accent4">
                    <a:tint val="77000"/>
                  </a:schemeClr>
                </a:solidFill>
              </a:ln>
              <a:effectLst/>
            </c:spPr>
          </c:marker>
          <c:dLbls>
            <c:dLbl>
              <c:idx val="0"/>
              <c:layout>
                <c:manualLayout>
                  <c:x val="1.7984626921634796E-2"/>
                  <c:y val="-1.8504901960784404E-2"/>
                </c:manualLayout>
              </c:layout>
              <c:tx>
                <c:rich>
                  <a:bodyPr/>
                  <a:lstStyle/>
                  <a:p>
                    <a:fld id="{1E32A998-E6A8-47F8-BBA7-45B4077B1A48}"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1E3-4820-B21E-F32439B469AE}"/>
                </c:ext>
              </c:extLst>
            </c:dLbl>
            <c:dLbl>
              <c:idx val="1"/>
              <c:layout>
                <c:manualLayout>
                  <c:x val="8.3333333333333332E-3"/>
                  <c:y val="-2.1384900416859656E-2"/>
                </c:manualLayout>
              </c:layout>
              <c:tx>
                <c:rich>
                  <a:bodyPr/>
                  <a:lstStyle/>
                  <a:p>
                    <a:fld id="{1D6DC237-F1AE-4006-8F74-41C4774D5E3D}"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1E3-4820-B21E-F32439B469AE}"/>
                </c:ext>
              </c:extLst>
            </c:dLbl>
            <c:dLbl>
              <c:idx val="2"/>
              <c:layout>
                <c:manualLayout>
                  <c:x val="1.1564625850340135E-2"/>
                  <c:y val="-2.6960784313725582E-2"/>
                </c:manualLayout>
              </c:layout>
              <c:tx>
                <c:rich>
                  <a:bodyPr/>
                  <a:lstStyle/>
                  <a:p>
                    <a:fld id="{BDDE2983-37AC-4824-9A3E-D56D727893D4}"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1E3-4820-B21E-F32439B469AE}"/>
                </c:ext>
              </c:extLst>
            </c:dLbl>
            <c:dLbl>
              <c:idx val="3"/>
              <c:layout>
                <c:manualLayout>
                  <c:x val="-2.8061224489797166E-3"/>
                  <c:y val="-4.4117647058823622E-2"/>
                </c:manualLayout>
              </c:layout>
              <c:tx>
                <c:rich>
                  <a:bodyPr/>
                  <a:lstStyle/>
                  <a:p>
                    <a:fld id="{65735B4D-B10C-4D9A-9498-526676A17FA9}"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1E3-4820-B21E-F32439B469AE}"/>
                </c:ext>
              </c:extLst>
            </c:dLbl>
            <c:dLbl>
              <c:idx val="4"/>
              <c:layout>
                <c:manualLayout>
                  <c:x val="1.3052788044351475E-2"/>
                  <c:y val="-2.0281766249807008E-2"/>
                </c:manualLayout>
              </c:layout>
              <c:tx>
                <c:rich>
                  <a:bodyPr/>
                  <a:lstStyle/>
                  <a:p>
                    <a:fld id="{739F0070-A1E9-4B66-ABAB-8E0885E60488}"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1E3-4820-B21E-F32439B469AE}"/>
                </c:ext>
              </c:extLst>
            </c:dLbl>
            <c:dLbl>
              <c:idx val="5"/>
              <c:tx>
                <c:rich>
                  <a:bodyPr/>
                  <a:lstStyle/>
                  <a:p>
                    <a:fld id="{D741B968-4097-43B2-AA67-60B0672DD32B}"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4E-451C-AC69-7134412E50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c:v>
                </c:pt>
                <c:pt idx="1">
                  <c:v>January</c:v>
                </c:pt>
                <c:pt idx="2">
                  <c:v>February</c:v>
                </c:pt>
              </c:strCache>
            </c:strRef>
          </c:cat>
          <c:val>
            <c:numRef>
              <c:f>Sheet1!$C$2:$C$4</c:f>
              <c:numCache>
                <c:formatCode>General</c:formatCode>
                <c:ptCount val="3"/>
                <c:pt idx="0">
                  <c:v>4</c:v>
                </c:pt>
                <c:pt idx="1">
                  <c:v>4</c:v>
                </c:pt>
                <c:pt idx="2">
                  <c:v>5</c:v>
                </c:pt>
              </c:numCache>
            </c:numRef>
          </c:val>
          <c:smooth val="0"/>
          <c:extLst>
            <c:ext xmlns:c16="http://schemas.microsoft.com/office/drawing/2014/chart" uri="{C3380CC4-5D6E-409C-BE32-E72D297353CC}">
              <c16:uniqueId val="{0000000B-21E3-4820-B21E-F32439B469AE}"/>
            </c:ext>
          </c:extLst>
        </c:ser>
        <c:dLbls>
          <c:showLegendKey val="0"/>
          <c:showVal val="0"/>
          <c:showCatName val="0"/>
          <c:showSerName val="0"/>
          <c:showPercent val="0"/>
          <c:showBubbleSize val="0"/>
        </c:dLbls>
        <c:marker val="1"/>
        <c:smooth val="0"/>
        <c:axId val="605475112"/>
        <c:axId val="605477856"/>
      </c:lineChart>
      <c:catAx>
        <c:axId val="605475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77856"/>
        <c:crosses val="autoZero"/>
        <c:auto val="1"/>
        <c:lblAlgn val="ctr"/>
        <c:lblOffset val="100"/>
        <c:noMultiLvlLbl val="0"/>
      </c:catAx>
      <c:valAx>
        <c:axId val="60547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75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4000" dirty="0">
                <a:solidFill>
                  <a:schemeClr val="accent3">
                    <a:lumMod val="75000"/>
                  </a:schemeClr>
                </a:solidFill>
                <a:latin typeface="Broadway" panose="04040905080B02020502" pitchFamily="82" charset="0"/>
              </a:rPr>
              <a:t>Traffic Citations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5.6398764548370846E-2"/>
          <c:y val="0.13242048788019142"/>
          <c:w val="0.92508271693311062"/>
          <c:h val="0.73970684730585146"/>
        </c:manualLayout>
      </c:layout>
      <c:lineChart>
        <c:grouping val="standard"/>
        <c:varyColors val="0"/>
        <c:ser>
          <c:idx val="0"/>
          <c:order val="0"/>
          <c:tx>
            <c:strRef>
              <c:f>Sheet1!$B$1</c:f>
              <c:strCache>
                <c:ptCount val="1"/>
                <c:pt idx="0">
                  <c:v>Traffic Citations</c:v>
                </c:pt>
              </c:strCache>
            </c:strRef>
          </c:tx>
          <c:spPr>
            <a:ln w="15875" cap="rnd">
              <a:solidFill>
                <a:schemeClr val="accent3">
                  <a:shade val="65000"/>
                </a:schemeClr>
              </a:solidFill>
              <a:round/>
            </a:ln>
            <a:effectLst/>
          </c:spPr>
          <c:marker>
            <c:symbol val="circle"/>
            <c:size val="4"/>
            <c:spPr>
              <a:gradFill rotWithShape="1">
                <a:gsLst>
                  <a:gs pos="0">
                    <a:schemeClr val="accent3">
                      <a:shade val="65000"/>
                      <a:tint val="60000"/>
                      <a:lumMod val="110000"/>
                    </a:schemeClr>
                  </a:gs>
                  <a:gs pos="100000">
                    <a:schemeClr val="accent3">
                      <a:shade val="65000"/>
                      <a:tint val="82000"/>
                    </a:schemeClr>
                  </a:gs>
                </a:gsLst>
                <a:lin ang="5400000" scaled="0"/>
              </a:gradFill>
              <a:ln w="9525" cap="flat" cmpd="sng" algn="ctr">
                <a:solidFill>
                  <a:schemeClr val="accent3">
                    <a:shade val="65000"/>
                    <a:shade val="95000"/>
                  </a:schemeClr>
                </a:solidFill>
                <a:round/>
              </a:ln>
              <a:effectLst/>
            </c:spPr>
          </c:marker>
          <c:dLbls>
            <c:dLbl>
              <c:idx val="0"/>
              <c:layout>
                <c:manualLayout>
                  <c:x val="-4.0404040404040407E-2"/>
                  <c:y val="-3.4313725490196033E-2"/>
                </c:manualLayout>
              </c:layout>
              <c:tx>
                <c:rich>
                  <a:bodyPr/>
                  <a:lstStyle/>
                  <a:p>
                    <a:fld id="{B7C5FA52-7D90-489F-A551-AB55C0C7364A}"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46-4191-8695-8BFE745D8FC4}"/>
                </c:ext>
              </c:extLst>
            </c:dLbl>
            <c:dLbl>
              <c:idx val="1"/>
              <c:layout>
                <c:manualLayout>
                  <c:x val="-2.5252525252525315E-2"/>
                  <c:y val="2.4509803921568627E-2"/>
                </c:manualLayout>
              </c:layout>
              <c:tx>
                <c:rich>
                  <a:bodyPr/>
                  <a:lstStyle/>
                  <a:p>
                    <a:fld id="{F3A7A43B-E1EA-49C1-B1C0-AAFE91624986}"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46-4191-8695-8BFE745D8FC4}"/>
                </c:ext>
              </c:extLst>
            </c:dLbl>
            <c:dLbl>
              <c:idx val="2"/>
              <c:layout>
                <c:manualLayout>
                  <c:x val="-8.4175084175084174E-3"/>
                  <c:y val="-2.4509803921568627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fld id="{E0A4FB75-797B-421C-829D-A287E6EA37CF}" type="VALUE">
                      <a:rPr lang="en-US"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8434343434343432E-2"/>
                      <c:h val="4.5257449436467506E-2"/>
                    </c:manualLayout>
                  </c15:layout>
                  <c15:dlblFieldTable/>
                  <c15:showDataLabelsRange val="0"/>
                </c:ext>
                <c:ext xmlns:c16="http://schemas.microsoft.com/office/drawing/2014/chart" uri="{C3380CC4-5D6E-409C-BE32-E72D297353CC}">
                  <c16:uniqueId val="{00000002-8E46-4191-8695-8BFE745D8FC4}"/>
                </c:ext>
              </c:extLst>
            </c:dLbl>
            <c:dLbl>
              <c:idx val="3"/>
              <c:layout>
                <c:manualLayout>
                  <c:x val="-2.8619528619528743E-2"/>
                  <c:y val="-4.6568627450980393E-2"/>
                </c:manualLayout>
              </c:layout>
              <c:tx>
                <c:rich>
                  <a:bodyPr/>
                  <a:lstStyle/>
                  <a:p>
                    <a:fld id="{74F8B1F2-D23F-485B-AE47-0EBACD663A2B}"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46-4191-8695-8BFE745D8FC4}"/>
                </c:ext>
              </c:extLst>
            </c:dLbl>
            <c:dLbl>
              <c:idx val="4"/>
              <c:layout>
                <c:manualLayout>
                  <c:x val="-4.048821548821549E-2"/>
                  <c:y val="-4.4117647058823484E-2"/>
                </c:manualLayout>
              </c:layout>
              <c:tx>
                <c:rich>
                  <a:bodyPr/>
                  <a:lstStyle/>
                  <a:p>
                    <a:fld id="{A3467412-3E1A-476D-B82D-E9FC185D0B79}"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E46-4191-8695-8BFE745D8FC4}"/>
                </c:ext>
              </c:extLst>
            </c:dLbl>
            <c:dLbl>
              <c:idx val="5"/>
              <c:layout>
                <c:manualLayout>
                  <c:x val="-5.0505050505050509E-3"/>
                  <c:y val="9.8039215686273606E-3"/>
                </c:manualLayout>
              </c:layout>
              <c:tx>
                <c:rich>
                  <a:bodyPr/>
                  <a:lstStyle/>
                  <a:p>
                    <a:fld id="{B8CD5AD5-4E6E-43E5-91C4-03E5A7A252F5}"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9AC-4750-9480-DE3BB412EE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December</c:v>
                </c:pt>
                <c:pt idx="1">
                  <c:v>January</c:v>
                </c:pt>
                <c:pt idx="2">
                  <c:v>February</c:v>
                </c:pt>
              </c:strCache>
            </c:strRef>
          </c:cat>
          <c:val>
            <c:numRef>
              <c:f>Sheet1!$B$2:$B$4</c:f>
              <c:numCache>
                <c:formatCode>General</c:formatCode>
                <c:ptCount val="3"/>
                <c:pt idx="0">
                  <c:v>201</c:v>
                </c:pt>
                <c:pt idx="1">
                  <c:v>222</c:v>
                </c:pt>
                <c:pt idx="2">
                  <c:v>245</c:v>
                </c:pt>
              </c:numCache>
            </c:numRef>
          </c:val>
          <c:smooth val="0"/>
          <c:extLst>
            <c:ext xmlns:c16="http://schemas.microsoft.com/office/drawing/2014/chart" uri="{C3380CC4-5D6E-409C-BE32-E72D297353CC}">
              <c16:uniqueId val="{00000005-8E46-4191-8695-8BFE745D8FC4}"/>
            </c:ext>
          </c:extLst>
        </c:ser>
        <c:ser>
          <c:idx val="1"/>
          <c:order val="1"/>
          <c:tx>
            <c:strRef>
              <c:f>Sheet1!$C$1</c:f>
              <c:strCache>
                <c:ptCount val="1"/>
                <c:pt idx="0">
                  <c:v>DUI's</c:v>
                </c:pt>
              </c:strCache>
            </c:strRef>
          </c:tx>
          <c:spPr>
            <a:ln w="15875" cap="rnd">
              <a:solidFill>
                <a:schemeClr val="accent3"/>
              </a:solidFill>
              <a:round/>
            </a:ln>
            <a:effectLst/>
          </c:spPr>
          <c:marker>
            <c:symbol val="circle"/>
            <c:size val="4"/>
            <c:spPr>
              <a:gradFill rotWithShape="1">
                <a:gsLst>
                  <a:gs pos="0">
                    <a:schemeClr val="accent3">
                      <a:tint val="60000"/>
                      <a:lumMod val="110000"/>
                    </a:schemeClr>
                  </a:gs>
                  <a:gs pos="100000">
                    <a:schemeClr val="accent3">
                      <a:tint val="82000"/>
                    </a:schemeClr>
                  </a:gs>
                </a:gsLst>
                <a:lin ang="5400000" scaled="0"/>
              </a:gradFill>
              <a:ln w="9525" cap="flat" cmpd="sng" algn="ctr">
                <a:solidFill>
                  <a:schemeClr val="accent3">
                    <a:shade val="95000"/>
                  </a:schemeClr>
                </a:solidFill>
                <a:round/>
              </a:ln>
              <a:effectLst/>
            </c:spPr>
          </c:marker>
          <c:dLbls>
            <c:dLbl>
              <c:idx val="0"/>
              <c:layout>
                <c:manualLayout>
                  <c:x val="4.5665314562952052E-3"/>
                  <c:y val="-2.5612745098039215E-2"/>
                </c:manualLayout>
              </c:layout>
              <c:tx>
                <c:rich>
                  <a:bodyPr/>
                  <a:lstStyle/>
                  <a:p>
                    <a:fld id="{5B4E9251-59D4-4D25-B4B1-4DDB53C494A0}" type="VALUE">
                      <a:rPr lang="en-US" b="1" dirty="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E46-4191-8695-8BFE745D8FC4}"/>
                </c:ext>
              </c:extLst>
            </c:dLbl>
            <c:dLbl>
              <c:idx val="1"/>
              <c:layout>
                <c:manualLayout>
                  <c:x val="1.1058485113603224E-2"/>
                  <c:y val="-3.2291570171375635E-2"/>
                </c:manualLayout>
              </c:layout>
              <c:tx>
                <c:rich>
                  <a:bodyPr/>
                  <a:lstStyle/>
                  <a:p>
                    <a:fld id="{027BD3F7-6991-44EE-BECB-B9C54254E8EE}"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E46-4191-8695-8BFE745D8FC4}"/>
                </c:ext>
              </c:extLst>
            </c:dLbl>
            <c:dLbl>
              <c:idx val="2"/>
              <c:layout>
                <c:manualLayout>
                  <c:x val="-1.283703173466953E-3"/>
                  <c:y val="-2.1384707426277686E-2"/>
                </c:manualLayout>
              </c:layout>
              <c:tx>
                <c:rich>
                  <a:bodyPr/>
                  <a:lstStyle/>
                  <a:p>
                    <a:fld id="{AE76582E-0452-46F3-840E-5FD6DC69305D}" type="VALUE">
                      <a:rPr lang="en-US" b="1" dirty="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E46-4191-8695-8BFE745D8FC4}"/>
                </c:ext>
              </c:extLst>
            </c:dLbl>
            <c:dLbl>
              <c:idx val="3"/>
              <c:layout>
                <c:manualLayout>
                  <c:x val="-5.0505050505050509E-3"/>
                  <c:y val="-2.9411764705882353E-2"/>
                </c:manualLayout>
              </c:layout>
              <c:tx>
                <c:rich>
                  <a:bodyPr/>
                  <a:lstStyle/>
                  <a:p>
                    <a:fld id="{C7F392BB-1769-41CF-ABA9-5B2BB79A85AC}"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E46-4191-8695-8BFE745D8FC4}"/>
                </c:ext>
              </c:extLst>
            </c:dLbl>
            <c:dLbl>
              <c:idx val="4"/>
              <c:layout>
                <c:manualLayout>
                  <c:x val="3.2828282828282827E-3"/>
                  <c:y val="-1.5808823529411764E-2"/>
                </c:manualLayout>
              </c:layout>
              <c:tx>
                <c:rich>
                  <a:bodyPr/>
                  <a:lstStyle/>
                  <a:p>
                    <a:fld id="{0ACBC8F4-2ACB-419B-8597-2AB7E0991FFE}"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E46-4191-8695-8BFE745D8FC4}"/>
                </c:ext>
              </c:extLst>
            </c:dLbl>
            <c:dLbl>
              <c:idx val="5"/>
              <c:layout>
                <c:manualLayout>
                  <c:x val="-3.3670033670033794E-2"/>
                  <c:y val="-1.7156862745098041E-2"/>
                </c:manualLayout>
              </c:layout>
              <c:tx>
                <c:rich>
                  <a:bodyPr/>
                  <a:lstStyle/>
                  <a:p>
                    <a:fld id="{C5146109-6732-4C4A-8899-47A4FEC1B1B3}"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AC-4750-9480-DE3BB412EE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December</c:v>
                </c:pt>
                <c:pt idx="1">
                  <c:v>January</c:v>
                </c:pt>
                <c:pt idx="2">
                  <c:v>February</c:v>
                </c:pt>
              </c:strCache>
            </c:strRef>
          </c:cat>
          <c:val>
            <c:numRef>
              <c:f>Sheet1!$C$2:$C$4</c:f>
              <c:numCache>
                <c:formatCode>General</c:formatCode>
                <c:ptCount val="3"/>
                <c:pt idx="0">
                  <c:v>7</c:v>
                </c:pt>
                <c:pt idx="1">
                  <c:v>4</c:v>
                </c:pt>
                <c:pt idx="2">
                  <c:v>6</c:v>
                </c:pt>
              </c:numCache>
            </c:numRef>
          </c:val>
          <c:smooth val="0"/>
          <c:extLst>
            <c:ext xmlns:c16="http://schemas.microsoft.com/office/drawing/2014/chart" uri="{C3380CC4-5D6E-409C-BE32-E72D297353CC}">
              <c16:uniqueId val="{0000000B-8E46-4191-8695-8BFE745D8FC4}"/>
            </c:ext>
          </c:extLst>
        </c:ser>
        <c:ser>
          <c:idx val="2"/>
          <c:order val="2"/>
          <c:tx>
            <c:strRef>
              <c:f>Sheet1!$D$1</c:f>
              <c:strCache>
                <c:ptCount val="1"/>
                <c:pt idx="0">
                  <c:v>Warnings</c:v>
                </c:pt>
              </c:strCache>
            </c:strRef>
          </c:tx>
          <c:spPr>
            <a:ln w="15875" cap="rnd">
              <a:solidFill>
                <a:schemeClr val="accent3">
                  <a:tint val="65000"/>
                </a:schemeClr>
              </a:solidFill>
              <a:round/>
            </a:ln>
            <a:effectLst/>
          </c:spPr>
          <c:marker>
            <c:symbol val="circle"/>
            <c:size val="4"/>
            <c:spPr>
              <a:gradFill rotWithShape="1">
                <a:gsLst>
                  <a:gs pos="0">
                    <a:schemeClr val="accent3">
                      <a:tint val="65000"/>
                      <a:tint val="60000"/>
                      <a:lumMod val="110000"/>
                    </a:schemeClr>
                  </a:gs>
                  <a:gs pos="100000">
                    <a:schemeClr val="accent3">
                      <a:tint val="65000"/>
                      <a:tint val="82000"/>
                    </a:schemeClr>
                  </a:gs>
                </a:gsLst>
                <a:lin ang="5400000" scaled="0"/>
              </a:gradFill>
              <a:ln w="9525" cap="flat" cmpd="sng" algn="ctr">
                <a:solidFill>
                  <a:schemeClr val="accent3">
                    <a:tint val="65000"/>
                    <a:shade val="95000"/>
                  </a:schemeClr>
                </a:solidFill>
                <a:round/>
              </a:ln>
              <a:effectLst/>
            </c:spPr>
          </c:marker>
          <c:dLbls>
            <c:dLbl>
              <c:idx val="0"/>
              <c:layout>
                <c:manualLayout>
                  <c:x val="-3.819400322405998E-17"/>
                  <c:y val="0"/>
                </c:manualLayout>
              </c:layout>
              <c:tx>
                <c:rich>
                  <a:bodyPr/>
                  <a:lstStyle/>
                  <a:p>
                    <a:fld id="{805C09FE-7F66-4828-918F-53C4348C5DE7}"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E46-4191-8695-8BFE745D8FC4}"/>
                </c:ext>
              </c:extLst>
            </c:dLbl>
            <c:dLbl>
              <c:idx val="1"/>
              <c:layout>
                <c:manualLayout>
                  <c:x val="-2.1674752777115598E-3"/>
                  <c:y val="-1.4705882352941176E-2"/>
                </c:manualLayout>
              </c:layout>
              <c:tx>
                <c:rich>
                  <a:bodyPr/>
                  <a:lstStyle/>
                  <a:p>
                    <a:fld id="{13F13EE2-500B-4C58-890C-4BA2179B9C43}"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E46-4191-8695-8BFE745D8FC4}"/>
                </c:ext>
              </c:extLst>
            </c:dLbl>
            <c:dLbl>
              <c:idx val="2"/>
              <c:layout>
                <c:manualLayout>
                  <c:x val="-8.9856570958934401E-3"/>
                  <c:y val="2.8308823529411765E-2"/>
                </c:manualLayout>
              </c:layout>
              <c:tx>
                <c:rich>
                  <a:bodyPr/>
                  <a:lstStyle/>
                  <a:p>
                    <a:fld id="{2FF05C86-5757-48C8-B990-ACF4F4A3D589}"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E46-4191-8695-8BFE745D8FC4}"/>
                </c:ext>
              </c:extLst>
            </c:dLbl>
            <c:dLbl>
              <c:idx val="3"/>
              <c:layout>
                <c:manualLayout>
                  <c:x val="-4.8821548821548821E-2"/>
                  <c:y val="5.14705882352941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fld id="{D7013F4E-FF94-4809-9797-5C2AD15ACA96}" type="VALUE">
                      <a:rPr lang="en-US"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7171717171717172E-2"/>
                      <c:h val="4.0355488652153777E-2"/>
                    </c:manualLayout>
                  </c15:layout>
                  <c15:dlblFieldTable/>
                  <c15:showDataLabelsRange val="0"/>
                </c:ext>
                <c:ext xmlns:c16="http://schemas.microsoft.com/office/drawing/2014/chart" uri="{C3380CC4-5D6E-409C-BE32-E72D297353CC}">
                  <c16:uniqueId val="{0000000F-8E46-4191-8695-8BFE745D8FC4}"/>
                </c:ext>
              </c:extLst>
            </c:dLbl>
            <c:dLbl>
              <c:idx val="4"/>
              <c:layout>
                <c:manualLayout>
                  <c:x val="-1.2837031734670764E-3"/>
                  <c:y val="-7.2302956615717152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fld id="{C73FA9B6-6F7A-4D71-B3FD-46D27F160794}" type="VALUE">
                      <a:rPr lang="en-US"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0437710437710441E-2"/>
                      <c:h val="4.2806469044310631E-2"/>
                    </c:manualLayout>
                  </c15:layout>
                  <c15:dlblFieldTable/>
                  <c15:showDataLabelsRange val="0"/>
                </c:ext>
                <c:ext xmlns:c16="http://schemas.microsoft.com/office/drawing/2014/chart" uri="{C3380CC4-5D6E-409C-BE32-E72D297353CC}">
                  <c16:uniqueId val="{00000010-8E46-4191-8695-8BFE745D8FC4}"/>
                </c:ext>
              </c:extLst>
            </c:dLbl>
            <c:dLbl>
              <c:idx val="5"/>
              <c:layout>
                <c:manualLayout>
                  <c:x val="-1.5151515151515152E-2"/>
                  <c:y val="-1.2254901960784314E-2"/>
                </c:manualLayout>
              </c:layout>
              <c:tx>
                <c:rich>
                  <a:bodyPr/>
                  <a:lstStyle/>
                  <a:p>
                    <a:fld id="{3A2CAE13-9E50-4249-96F2-1C3423628C50}"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AC-4750-9480-DE3BB412EE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December</c:v>
                </c:pt>
                <c:pt idx="1">
                  <c:v>January</c:v>
                </c:pt>
                <c:pt idx="2">
                  <c:v>February</c:v>
                </c:pt>
              </c:strCache>
            </c:strRef>
          </c:cat>
          <c:val>
            <c:numRef>
              <c:f>Sheet1!$D$2:$D$4</c:f>
              <c:numCache>
                <c:formatCode>General</c:formatCode>
                <c:ptCount val="3"/>
                <c:pt idx="0">
                  <c:v>80</c:v>
                </c:pt>
                <c:pt idx="1">
                  <c:v>129</c:v>
                </c:pt>
                <c:pt idx="2">
                  <c:v>117</c:v>
                </c:pt>
              </c:numCache>
            </c:numRef>
          </c:val>
          <c:smooth val="0"/>
          <c:extLst>
            <c:ext xmlns:c16="http://schemas.microsoft.com/office/drawing/2014/chart" uri="{C3380CC4-5D6E-409C-BE32-E72D297353CC}">
              <c16:uniqueId val="{00000011-8E46-4191-8695-8BFE745D8FC4}"/>
            </c:ext>
          </c:extLst>
        </c:ser>
        <c:dLbls>
          <c:showLegendKey val="0"/>
          <c:showVal val="0"/>
          <c:showCatName val="0"/>
          <c:showSerName val="0"/>
          <c:showPercent val="0"/>
          <c:showBubbleSize val="0"/>
        </c:dLbls>
        <c:marker val="1"/>
        <c:smooth val="0"/>
        <c:axId val="605479816"/>
        <c:axId val="605481384"/>
      </c:lineChart>
      <c:catAx>
        <c:axId val="605479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81384"/>
        <c:crosses val="autoZero"/>
        <c:auto val="1"/>
        <c:lblAlgn val="ctr"/>
        <c:lblOffset val="100"/>
        <c:noMultiLvlLbl val="0"/>
      </c:catAx>
      <c:valAx>
        <c:axId val="605481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79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Cititations Issued by District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5.6479166666666664E-2"/>
                  <c:y val="-3.12500000000000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59-4BCD-9CCB-A5D290D12563}"/>
                </c:ext>
              </c:extLst>
            </c:dLbl>
            <c:dLbl>
              <c:idx val="1"/>
              <c:layout>
                <c:manualLayout>
                  <c:x val="-3.3562500000000002E-2"/>
                  <c:y val="3.4375000000000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59-4BCD-9CCB-A5D290D12563}"/>
                </c:ext>
              </c:extLst>
            </c:dLbl>
            <c:dLbl>
              <c:idx val="2"/>
              <c:layout>
                <c:manualLayout>
                  <c:x val="-3.5645833333333488E-2"/>
                  <c:y val="-2.812500000000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59-4BCD-9CCB-A5D290D12563}"/>
                </c:ext>
              </c:extLst>
            </c:dLbl>
            <c:dLbl>
              <c:idx val="3"/>
              <c:layout>
                <c:manualLayout>
                  <c:x val="-1.2729166666666666E-2"/>
                  <c:y val="2.8124999999999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59-4BCD-9CCB-A5D290D125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District 1</c:v>
                </c:pt>
                <c:pt idx="1">
                  <c:v>District 2</c:v>
                </c:pt>
                <c:pt idx="2">
                  <c:v>District 3</c:v>
                </c:pt>
                <c:pt idx="3">
                  <c:v>District 4</c:v>
                </c:pt>
              </c:strCache>
            </c:strRef>
          </c:cat>
          <c:val>
            <c:numRef>
              <c:f>Sheet1!$B$2:$B$5</c:f>
              <c:numCache>
                <c:formatCode>General</c:formatCode>
                <c:ptCount val="4"/>
                <c:pt idx="0">
                  <c:v>96</c:v>
                </c:pt>
                <c:pt idx="1">
                  <c:v>50</c:v>
                </c:pt>
                <c:pt idx="2">
                  <c:v>55</c:v>
                </c:pt>
                <c:pt idx="3">
                  <c:v>67</c:v>
                </c:pt>
              </c:numCache>
            </c:numRef>
          </c:val>
          <c:smooth val="0"/>
          <c:extLst>
            <c:ext xmlns:c16="http://schemas.microsoft.com/office/drawing/2014/chart" uri="{C3380CC4-5D6E-409C-BE32-E72D297353CC}">
              <c16:uniqueId val="{00000000-3259-4BCD-9CCB-A5D290D12563}"/>
            </c:ext>
          </c:extLst>
        </c:ser>
        <c:dLbls>
          <c:dLblPos val="ctr"/>
          <c:showLegendKey val="0"/>
          <c:showVal val="1"/>
          <c:showCatName val="0"/>
          <c:showSerName val="0"/>
          <c:showPercent val="0"/>
          <c:showBubbleSize val="0"/>
        </c:dLbls>
        <c:marker val="1"/>
        <c:smooth val="0"/>
        <c:axId val="654878032"/>
        <c:axId val="654878864"/>
      </c:lineChart>
      <c:catAx>
        <c:axId val="6548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878864"/>
        <c:crosses val="autoZero"/>
        <c:auto val="1"/>
        <c:lblAlgn val="ctr"/>
        <c:lblOffset val="100"/>
        <c:noMultiLvlLbl val="0"/>
      </c:catAx>
      <c:valAx>
        <c:axId val="65487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87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4000" dirty="0">
                <a:solidFill>
                  <a:schemeClr val="accent3">
                    <a:lumMod val="75000"/>
                  </a:schemeClr>
                </a:solidFill>
                <a:latin typeface="Broadway" panose="04040905080B02020502" pitchFamily="82" charset="0"/>
              </a:rPr>
              <a:t>Accidents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Property Damage</c:v>
                </c:pt>
              </c:strCache>
            </c:strRef>
          </c:tx>
          <c:spPr>
            <a:ln w="15875" cap="rnd">
              <a:solidFill>
                <a:schemeClr val="accent3">
                  <a:shade val="65000"/>
                </a:schemeClr>
              </a:solidFill>
              <a:round/>
            </a:ln>
            <a:effectLst/>
          </c:spPr>
          <c:marker>
            <c:symbol val="circle"/>
            <c:size val="4"/>
            <c:spPr>
              <a:gradFill rotWithShape="1">
                <a:gsLst>
                  <a:gs pos="0">
                    <a:schemeClr val="accent3">
                      <a:shade val="65000"/>
                      <a:tint val="60000"/>
                      <a:lumMod val="110000"/>
                    </a:schemeClr>
                  </a:gs>
                  <a:gs pos="100000">
                    <a:schemeClr val="accent3">
                      <a:shade val="65000"/>
                      <a:tint val="82000"/>
                    </a:schemeClr>
                  </a:gs>
                </a:gsLst>
                <a:lin ang="5400000" scaled="0"/>
              </a:gradFill>
              <a:ln w="9525" cap="flat" cmpd="sng" algn="ctr">
                <a:solidFill>
                  <a:schemeClr val="accent3">
                    <a:shade val="65000"/>
                    <a:shade val="95000"/>
                  </a:schemeClr>
                </a:solidFill>
                <a:round/>
              </a:ln>
              <a:effectLst/>
            </c:spPr>
          </c:marker>
          <c:dLbls>
            <c:dLbl>
              <c:idx val="0"/>
              <c:layout>
                <c:manualLayout>
                  <c:x val="-3.9930555555555573E-2"/>
                  <c:y val="-3.0516431924882629E-2"/>
                </c:manualLayout>
              </c:layout>
              <c:tx>
                <c:rich>
                  <a:bodyPr/>
                  <a:lstStyle/>
                  <a:p>
                    <a:fld id="{09AD50AF-F589-4F41-BC5A-6D1BE2FE577C}"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A3-4E9A-9BC9-296A6C5232FB}"/>
                </c:ext>
              </c:extLst>
            </c:dLbl>
            <c:dLbl>
              <c:idx val="1"/>
              <c:layout>
                <c:manualLayout>
                  <c:x val="-2.9513888888888919E-2"/>
                  <c:y val="-2.5821596244131457E-2"/>
                </c:manualLayout>
              </c:layout>
              <c:tx>
                <c:rich>
                  <a:bodyPr/>
                  <a:lstStyle/>
                  <a:p>
                    <a:fld id="{E9F91AAC-69E7-4181-A085-C886979DDD0B}"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A3-4E9A-9BC9-296A6C5232FB}"/>
                </c:ext>
              </c:extLst>
            </c:dLbl>
            <c:dLbl>
              <c:idx val="2"/>
              <c:layout>
                <c:manualLayout>
                  <c:x val="-1.736111111111111E-3"/>
                  <c:y val="-2.3474178403755867E-2"/>
                </c:manualLayout>
              </c:layout>
              <c:tx>
                <c:rich>
                  <a:bodyPr/>
                  <a:lstStyle/>
                  <a:p>
                    <a:fld id="{A0F5A69D-5F0A-4A89-A58F-D2B3722871D6}"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A3-4E9A-9BC9-296A6C5232FB}"/>
                </c:ext>
              </c:extLst>
            </c:dLbl>
            <c:dLbl>
              <c:idx val="3"/>
              <c:layout>
                <c:manualLayout>
                  <c:x val="0"/>
                  <c:y val="-2.5821596244131457E-2"/>
                </c:manualLayout>
              </c:layout>
              <c:tx>
                <c:rich>
                  <a:bodyPr/>
                  <a:lstStyle/>
                  <a:p>
                    <a:fld id="{D6B2F894-4F40-47C7-8CCF-13B0DB13F2C1}"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A3-4E9A-9BC9-296A6C5232FB}"/>
                </c:ext>
              </c:extLst>
            </c:dLbl>
            <c:dLbl>
              <c:idx val="4"/>
              <c:layout>
                <c:manualLayout>
                  <c:x val="-1.5625E-2"/>
                  <c:y val="-3.9906103286384977E-2"/>
                </c:manualLayout>
              </c:layout>
              <c:tx>
                <c:rich>
                  <a:bodyPr/>
                  <a:lstStyle/>
                  <a:p>
                    <a:fld id="{D3A3982D-D89E-4A7F-AA5F-881AED371128}"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BA3-4E9A-9BC9-296A6C5232FB}"/>
                </c:ext>
              </c:extLst>
            </c:dLbl>
            <c:dLbl>
              <c:idx val="5"/>
              <c:layout>
                <c:manualLayout>
                  <c:x val="-2.6041666666666668E-2"/>
                  <c:y val="-2.3474178403755867E-2"/>
                </c:manualLayout>
              </c:layout>
              <c:tx>
                <c:rich>
                  <a:bodyPr/>
                  <a:lstStyle/>
                  <a:p>
                    <a:fld id="{79D8BC17-702D-4D4B-A265-1B6BFD2E4D68}"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7F-403F-BF1F-FBBD5A4E4D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December</c:v>
                </c:pt>
                <c:pt idx="1">
                  <c:v>January</c:v>
                </c:pt>
                <c:pt idx="2">
                  <c:v>February</c:v>
                </c:pt>
              </c:strCache>
            </c:strRef>
          </c:cat>
          <c:val>
            <c:numRef>
              <c:f>Sheet1!$B$2:$B$4</c:f>
              <c:numCache>
                <c:formatCode>General</c:formatCode>
                <c:ptCount val="3"/>
                <c:pt idx="0">
                  <c:v>54</c:v>
                </c:pt>
                <c:pt idx="1">
                  <c:v>44</c:v>
                </c:pt>
                <c:pt idx="2">
                  <c:v>30</c:v>
                </c:pt>
              </c:numCache>
            </c:numRef>
          </c:val>
          <c:smooth val="0"/>
          <c:extLst>
            <c:ext xmlns:c16="http://schemas.microsoft.com/office/drawing/2014/chart" uri="{C3380CC4-5D6E-409C-BE32-E72D297353CC}">
              <c16:uniqueId val="{00000005-DBA3-4E9A-9BC9-296A6C5232FB}"/>
            </c:ext>
          </c:extLst>
        </c:ser>
        <c:ser>
          <c:idx val="1"/>
          <c:order val="1"/>
          <c:tx>
            <c:strRef>
              <c:f>Sheet1!$C$1</c:f>
              <c:strCache>
                <c:ptCount val="1"/>
                <c:pt idx="0">
                  <c:v>Injury</c:v>
                </c:pt>
              </c:strCache>
            </c:strRef>
          </c:tx>
          <c:spPr>
            <a:ln w="15875" cap="rnd">
              <a:solidFill>
                <a:schemeClr val="accent3"/>
              </a:solidFill>
              <a:round/>
            </a:ln>
            <a:effectLst/>
          </c:spPr>
          <c:marker>
            <c:symbol val="circle"/>
            <c:size val="4"/>
            <c:spPr>
              <a:gradFill rotWithShape="1">
                <a:gsLst>
                  <a:gs pos="0">
                    <a:schemeClr val="accent3">
                      <a:tint val="60000"/>
                      <a:lumMod val="110000"/>
                    </a:schemeClr>
                  </a:gs>
                  <a:gs pos="100000">
                    <a:schemeClr val="accent3">
                      <a:tint val="82000"/>
                    </a:schemeClr>
                  </a:gs>
                </a:gsLst>
                <a:lin ang="5400000" scaled="0"/>
              </a:gradFill>
              <a:ln w="9525" cap="flat" cmpd="sng" algn="ctr">
                <a:solidFill>
                  <a:schemeClr val="accent3">
                    <a:shade val="95000"/>
                  </a:schemeClr>
                </a:solidFill>
                <a:round/>
              </a:ln>
              <a:effectLst/>
            </c:spPr>
          </c:marker>
          <c:dLbls>
            <c:dLbl>
              <c:idx val="0"/>
              <c:layout>
                <c:manualLayout>
                  <c:x val="5.208333333333333E-3"/>
                  <c:y val="-1.8779342723004695E-2"/>
                </c:manualLayout>
              </c:layout>
              <c:tx>
                <c:rich>
                  <a:bodyPr/>
                  <a:lstStyle/>
                  <a:p>
                    <a:fld id="{E4B7C93B-B2A5-47B8-9C1A-8EF87F6DFC1E}"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BA3-4E9A-9BC9-296A6C5232FB}"/>
                </c:ext>
              </c:extLst>
            </c:dLbl>
            <c:dLbl>
              <c:idx val="1"/>
              <c:layout>
                <c:manualLayout>
                  <c:x val="-1.9097222222222255E-2"/>
                  <c:y val="-3.7558685446009474E-2"/>
                </c:manualLayout>
              </c:layout>
              <c:tx>
                <c:rich>
                  <a:bodyPr/>
                  <a:lstStyle/>
                  <a:p>
                    <a:fld id="{A112EE8A-D860-46B3-8E9C-5D192F79E0B2}"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BA3-4E9A-9BC9-296A6C5232FB}"/>
                </c:ext>
              </c:extLst>
            </c:dLbl>
            <c:dLbl>
              <c:idx val="2"/>
              <c:layout>
                <c:manualLayout>
                  <c:x val="-1.2152777777777905E-2"/>
                  <c:y val="-3.7558685446009391E-2"/>
                </c:manualLayout>
              </c:layout>
              <c:tx>
                <c:rich>
                  <a:bodyPr/>
                  <a:lstStyle/>
                  <a:p>
                    <a:fld id="{C4042195-98CF-478F-8824-FA1729BBE952}"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BA3-4E9A-9BC9-296A6C5232FB}"/>
                </c:ext>
              </c:extLst>
            </c:dLbl>
            <c:dLbl>
              <c:idx val="3"/>
              <c:layout>
                <c:manualLayout>
                  <c:x val="0"/>
                  <c:y val="-2.5821596244131457E-2"/>
                </c:manualLayout>
              </c:layout>
              <c:tx>
                <c:rich>
                  <a:bodyPr/>
                  <a:lstStyle/>
                  <a:p>
                    <a:fld id="{5013B829-1FB1-40F0-B605-2B2B548ACE64}"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BA3-4E9A-9BC9-296A6C5232FB}"/>
                </c:ext>
              </c:extLst>
            </c:dLbl>
            <c:dLbl>
              <c:idx val="4"/>
              <c:layout>
                <c:manualLayout>
                  <c:x val="1.5625E-2"/>
                  <c:y val="-2.3474178403755954E-2"/>
                </c:manualLayout>
              </c:layout>
              <c:tx>
                <c:rich>
                  <a:bodyPr/>
                  <a:lstStyle/>
                  <a:p>
                    <a:fld id="{506D5ED4-9D43-4989-8B6B-1191A0E19C3A}"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BA3-4E9A-9BC9-296A6C5232FB}"/>
                </c:ext>
              </c:extLst>
            </c:dLbl>
            <c:dLbl>
              <c:idx val="5"/>
              <c:layout>
                <c:manualLayout>
                  <c:x val="-2.6041666666666668E-2"/>
                  <c:y val="-3.7558685446009474E-2"/>
                </c:manualLayout>
              </c:layout>
              <c:tx>
                <c:rich>
                  <a:bodyPr/>
                  <a:lstStyle/>
                  <a:p>
                    <a:fld id="{FDCCF8AF-B9B4-4EA2-94B3-008C7143F2CB}"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7F-403F-BF1F-FBBD5A4E4D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December</c:v>
                </c:pt>
                <c:pt idx="1">
                  <c:v>January</c:v>
                </c:pt>
                <c:pt idx="2">
                  <c:v>February</c:v>
                </c:pt>
              </c:strCache>
            </c:strRef>
          </c:cat>
          <c:val>
            <c:numRef>
              <c:f>Sheet1!$C$2:$C$4</c:f>
              <c:numCache>
                <c:formatCode>General</c:formatCode>
                <c:ptCount val="3"/>
                <c:pt idx="0">
                  <c:v>12</c:v>
                </c:pt>
                <c:pt idx="1">
                  <c:v>7</c:v>
                </c:pt>
                <c:pt idx="2">
                  <c:v>8</c:v>
                </c:pt>
              </c:numCache>
            </c:numRef>
          </c:val>
          <c:smooth val="0"/>
          <c:extLst>
            <c:ext xmlns:c16="http://schemas.microsoft.com/office/drawing/2014/chart" uri="{C3380CC4-5D6E-409C-BE32-E72D297353CC}">
              <c16:uniqueId val="{0000000B-DBA3-4E9A-9BC9-296A6C5232FB}"/>
            </c:ext>
          </c:extLst>
        </c:ser>
        <c:ser>
          <c:idx val="2"/>
          <c:order val="2"/>
          <c:tx>
            <c:strRef>
              <c:f>Sheet1!$D$1</c:f>
              <c:strCache>
                <c:ptCount val="1"/>
                <c:pt idx="0">
                  <c:v>Fatal</c:v>
                </c:pt>
              </c:strCache>
            </c:strRef>
          </c:tx>
          <c:spPr>
            <a:ln w="15875" cap="rnd">
              <a:solidFill>
                <a:schemeClr val="accent3">
                  <a:tint val="65000"/>
                </a:schemeClr>
              </a:solidFill>
              <a:round/>
            </a:ln>
            <a:effectLst/>
          </c:spPr>
          <c:marker>
            <c:symbol val="circle"/>
            <c:size val="4"/>
            <c:spPr>
              <a:gradFill rotWithShape="1">
                <a:gsLst>
                  <a:gs pos="0">
                    <a:schemeClr val="accent3">
                      <a:tint val="65000"/>
                      <a:tint val="60000"/>
                      <a:lumMod val="110000"/>
                    </a:schemeClr>
                  </a:gs>
                  <a:gs pos="100000">
                    <a:schemeClr val="accent3">
                      <a:tint val="65000"/>
                      <a:tint val="82000"/>
                    </a:schemeClr>
                  </a:gs>
                </a:gsLst>
                <a:lin ang="5400000" scaled="0"/>
              </a:gradFill>
              <a:ln w="9525" cap="flat" cmpd="sng" algn="ctr">
                <a:solidFill>
                  <a:schemeClr val="accent3">
                    <a:tint val="65000"/>
                    <a:shade val="95000"/>
                  </a:schemeClr>
                </a:solidFill>
                <a:round/>
              </a:ln>
              <a:effectLst/>
            </c:spPr>
          </c:marker>
          <c:dLbls>
            <c:dLbl>
              <c:idx val="2"/>
              <c:layout>
                <c:manualLayout>
                  <c:x val="1.5625E-2"/>
                  <c:y val="-2.3474178403757591E-3"/>
                </c:manualLayout>
              </c:layout>
              <c:tx>
                <c:rich>
                  <a:bodyPr/>
                  <a:lstStyle/>
                  <a:p>
                    <a:fld id="{5A9620B9-E4E9-4485-A21F-59A6BC72DF0C}"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BA3-4E9A-9BC9-296A6C5232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December</c:v>
                </c:pt>
                <c:pt idx="1">
                  <c:v>January</c:v>
                </c:pt>
                <c:pt idx="2">
                  <c:v>February</c:v>
                </c:pt>
              </c:strCache>
            </c:strRef>
          </c:cat>
          <c:val>
            <c:numRef>
              <c:f>Sheet1!$D$2:$D$4</c:f>
              <c:numCache>
                <c:formatCode>General</c:formatCode>
                <c:ptCount val="3"/>
              </c:numCache>
            </c:numRef>
          </c:val>
          <c:smooth val="0"/>
          <c:extLst>
            <c:ext xmlns:c16="http://schemas.microsoft.com/office/drawing/2014/chart" uri="{C3380CC4-5D6E-409C-BE32-E72D297353CC}">
              <c16:uniqueId val="{0000000D-DBA3-4E9A-9BC9-296A6C5232FB}"/>
            </c:ext>
          </c:extLst>
        </c:ser>
        <c:dLbls>
          <c:showLegendKey val="0"/>
          <c:showVal val="0"/>
          <c:showCatName val="0"/>
          <c:showSerName val="0"/>
          <c:showPercent val="0"/>
          <c:showBubbleSize val="0"/>
        </c:dLbls>
        <c:marker val="1"/>
        <c:smooth val="0"/>
        <c:axId val="605460216"/>
        <c:axId val="605461392"/>
      </c:lineChart>
      <c:catAx>
        <c:axId val="605460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61392"/>
        <c:crosses val="autoZero"/>
        <c:auto val="1"/>
        <c:lblAlgn val="ctr"/>
        <c:lblOffset val="100"/>
        <c:noMultiLvlLbl val="0"/>
      </c:catAx>
      <c:valAx>
        <c:axId val="60546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60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000" dirty="0">
                <a:solidFill>
                  <a:schemeClr val="accent3">
                    <a:lumMod val="75000"/>
                  </a:schemeClr>
                </a:solidFill>
                <a:latin typeface="Broadway" panose="04040905080B02020502" pitchFamily="82" charset="0"/>
              </a:rPr>
              <a:t>Deaths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50"/>
        <c:axId val="605453552"/>
        <c:axId val="605454728"/>
      </c:barChart>
      <c:valAx>
        <c:axId val="605454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53552"/>
        <c:crosses val="autoZero"/>
        <c:crossBetween val="between"/>
      </c:valAx>
      <c:catAx>
        <c:axId val="60545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547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7" y="1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64" tIns="43834" rIns="87664" bIns="43834" numCol="1" anchor="t" anchorCtr="0" compatLnSpc="1">
            <a:prstTxWarp prst="textNoShape">
              <a:avLst/>
            </a:prstTxWarp>
          </a:bodyPr>
          <a:lstStyle>
            <a:lvl1pPr>
              <a:defRPr sz="1200">
                <a:latin typeface="Arial" charset="0"/>
              </a:defRPr>
            </a:lvl1pPr>
          </a:lstStyle>
          <a:p>
            <a:pPr>
              <a:defRPr/>
            </a:pPr>
            <a:endParaRPr lang="en-US" altLang="en-US" dirty="0"/>
          </a:p>
        </p:txBody>
      </p:sp>
      <p:sp>
        <p:nvSpPr>
          <p:cNvPr id="108547" name="Rectangle 3"/>
          <p:cNvSpPr>
            <a:spLocks noGrp="1" noChangeArrowheads="1"/>
          </p:cNvSpPr>
          <p:nvPr>
            <p:ph type="dt" sz="quarter" idx="1"/>
          </p:nvPr>
        </p:nvSpPr>
        <p:spPr bwMode="auto">
          <a:xfrm>
            <a:off x="3970739" y="1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64" tIns="43834" rIns="87664" bIns="43834" numCol="1" anchor="t" anchorCtr="0" compatLnSpc="1">
            <a:prstTxWarp prst="textNoShape">
              <a:avLst/>
            </a:prstTxWarp>
          </a:bodyPr>
          <a:lstStyle>
            <a:lvl1pPr algn="r">
              <a:defRPr sz="1200">
                <a:latin typeface="Arial" charset="0"/>
              </a:defRPr>
            </a:lvl1pPr>
          </a:lstStyle>
          <a:p>
            <a:pPr>
              <a:defRPr/>
            </a:pPr>
            <a:endParaRPr lang="en-US" altLang="en-US" dirty="0"/>
          </a:p>
        </p:txBody>
      </p:sp>
      <p:sp>
        <p:nvSpPr>
          <p:cNvPr id="108548" name="Rectangle 4"/>
          <p:cNvSpPr>
            <a:spLocks noGrp="1" noChangeArrowheads="1"/>
          </p:cNvSpPr>
          <p:nvPr>
            <p:ph type="ftr" sz="quarter" idx="2"/>
          </p:nvPr>
        </p:nvSpPr>
        <p:spPr bwMode="auto">
          <a:xfrm>
            <a:off x="7" y="883067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64" tIns="43834" rIns="87664" bIns="43834" numCol="1" anchor="b" anchorCtr="0" compatLnSpc="1">
            <a:prstTxWarp prst="textNoShape">
              <a:avLst/>
            </a:prstTxWarp>
          </a:bodyPr>
          <a:lstStyle>
            <a:lvl1pPr>
              <a:defRPr sz="1200">
                <a:latin typeface="Arial" charset="0"/>
              </a:defRPr>
            </a:lvl1pPr>
          </a:lstStyle>
          <a:p>
            <a:pPr>
              <a:defRPr/>
            </a:pPr>
            <a:endParaRPr lang="en-US" altLang="en-US" dirty="0"/>
          </a:p>
        </p:txBody>
      </p:sp>
      <p:sp>
        <p:nvSpPr>
          <p:cNvPr id="108549" name="Rectangle 5"/>
          <p:cNvSpPr>
            <a:spLocks noGrp="1" noChangeArrowheads="1"/>
          </p:cNvSpPr>
          <p:nvPr>
            <p:ph type="sldNum" sz="quarter" idx="3"/>
          </p:nvPr>
        </p:nvSpPr>
        <p:spPr bwMode="auto">
          <a:xfrm>
            <a:off x="3970739" y="8830670"/>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64" tIns="43834" rIns="87664" bIns="43834" numCol="1" anchor="b" anchorCtr="0" compatLnSpc="1">
            <a:prstTxWarp prst="textNoShape">
              <a:avLst/>
            </a:prstTxWarp>
          </a:bodyPr>
          <a:lstStyle>
            <a:lvl1pPr algn="r">
              <a:defRPr sz="1200">
                <a:latin typeface="Arial" charset="0"/>
              </a:defRPr>
            </a:lvl1pPr>
          </a:lstStyle>
          <a:p>
            <a:pPr>
              <a:defRPr/>
            </a:pPr>
            <a:fld id="{6285E59E-280C-4E04-8F22-E049A5A9225D}" type="slidenum">
              <a:rPr lang="en-US" altLang="en-US"/>
              <a:pPr>
                <a:defRPr/>
              </a:pPr>
              <a:t>‹#›</a:t>
            </a:fld>
            <a:endParaRPr lang="en-US" altLang="en-US" dirty="0"/>
          </a:p>
        </p:txBody>
      </p:sp>
    </p:spTree>
    <p:extLst>
      <p:ext uri="{BB962C8B-B14F-4D97-AF65-F5344CB8AC3E}">
        <p14:creationId xmlns:p14="http://schemas.microsoft.com/office/powerpoint/2010/main" val="356094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7" y="12"/>
            <a:ext cx="3038145"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8" tIns="46324" rIns="92648" bIns="46324" numCol="1" anchor="t" anchorCtr="0" compatLnSpc="1">
            <a:prstTxWarp prst="textNoShape">
              <a:avLst/>
            </a:prstTxWarp>
          </a:bodyPr>
          <a:lstStyle>
            <a:lvl1pPr defTabSz="927013">
              <a:defRPr sz="1200">
                <a:latin typeface="Arial" charset="0"/>
              </a:defRPr>
            </a:lvl1pPr>
          </a:lstStyle>
          <a:p>
            <a:pPr>
              <a:defRPr/>
            </a:pPr>
            <a:endParaRPr lang="en-US" altLang="en-US" dirty="0"/>
          </a:p>
        </p:txBody>
      </p:sp>
      <p:sp>
        <p:nvSpPr>
          <p:cNvPr id="56323" name="Rectangle 3"/>
          <p:cNvSpPr>
            <a:spLocks noGrp="1" noChangeArrowheads="1"/>
          </p:cNvSpPr>
          <p:nvPr>
            <p:ph type="dt" idx="1"/>
          </p:nvPr>
        </p:nvSpPr>
        <p:spPr bwMode="auto">
          <a:xfrm>
            <a:off x="3970739" y="12"/>
            <a:ext cx="3038145"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8" tIns="46324" rIns="92648" bIns="46324" numCol="1" anchor="t" anchorCtr="0" compatLnSpc="1">
            <a:prstTxWarp prst="textNoShape">
              <a:avLst/>
            </a:prstTxWarp>
          </a:bodyPr>
          <a:lstStyle>
            <a:lvl1pPr algn="r" defTabSz="927013">
              <a:defRPr sz="1200">
                <a:latin typeface="Arial" charset="0"/>
              </a:defRPr>
            </a:lvl1pPr>
          </a:lstStyle>
          <a:p>
            <a:pPr>
              <a:defRPr/>
            </a:pPr>
            <a:endParaRPr lang="en-US" altLang="en-US" dirty="0"/>
          </a:p>
        </p:txBody>
      </p:sp>
      <p:sp>
        <p:nvSpPr>
          <p:cNvPr id="133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99828" y="4416107"/>
            <a:ext cx="5610754" cy="418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8" tIns="46324" rIns="92648" bIns="4632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6326" name="Rectangle 6"/>
          <p:cNvSpPr>
            <a:spLocks noGrp="1" noChangeArrowheads="1"/>
          </p:cNvSpPr>
          <p:nvPr>
            <p:ph type="ftr" sz="quarter" idx="4"/>
          </p:nvPr>
        </p:nvSpPr>
        <p:spPr bwMode="auto">
          <a:xfrm>
            <a:off x="7" y="8829129"/>
            <a:ext cx="3038145"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8" tIns="46324" rIns="92648" bIns="46324" numCol="1" anchor="b" anchorCtr="0" compatLnSpc="1">
            <a:prstTxWarp prst="textNoShape">
              <a:avLst/>
            </a:prstTxWarp>
          </a:bodyPr>
          <a:lstStyle>
            <a:lvl1pPr defTabSz="927013">
              <a:defRPr sz="1200">
                <a:latin typeface="Arial" charset="0"/>
              </a:defRPr>
            </a:lvl1pPr>
          </a:lstStyle>
          <a:p>
            <a:pPr>
              <a:defRPr/>
            </a:pPr>
            <a:endParaRPr lang="en-US" altLang="en-US" dirty="0"/>
          </a:p>
        </p:txBody>
      </p:sp>
      <p:sp>
        <p:nvSpPr>
          <p:cNvPr id="56327" name="Rectangle 7"/>
          <p:cNvSpPr>
            <a:spLocks noGrp="1" noChangeArrowheads="1"/>
          </p:cNvSpPr>
          <p:nvPr>
            <p:ph type="sldNum" sz="quarter" idx="5"/>
          </p:nvPr>
        </p:nvSpPr>
        <p:spPr bwMode="auto">
          <a:xfrm>
            <a:off x="3970739" y="8829129"/>
            <a:ext cx="3038145" cy="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8" tIns="46324" rIns="92648" bIns="46324" numCol="1" anchor="b" anchorCtr="0" compatLnSpc="1">
            <a:prstTxWarp prst="textNoShape">
              <a:avLst/>
            </a:prstTxWarp>
          </a:bodyPr>
          <a:lstStyle>
            <a:lvl1pPr algn="r" defTabSz="927013">
              <a:defRPr sz="1200">
                <a:latin typeface="Arial" charset="0"/>
              </a:defRPr>
            </a:lvl1pPr>
          </a:lstStyle>
          <a:p>
            <a:pPr>
              <a:defRPr/>
            </a:pPr>
            <a:fld id="{46F44A8F-D67D-40BE-BAD0-28545513BA09}" type="slidenum">
              <a:rPr lang="en-US" altLang="en-US"/>
              <a:pPr>
                <a:defRPr/>
              </a:pPr>
              <a:t>‹#›</a:t>
            </a:fld>
            <a:endParaRPr lang="en-US" altLang="en-US" dirty="0"/>
          </a:p>
        </p:txBody>
      </p:sp>
    </p:spTree>
    <p:extLst>
      <p:ext uri="{BB962C8B-B14F-4D97-AF65-F5344CB8AC3E}">
        <p14:creationId xmlns:p14="http://schemas.microsoft.com/office/powerpoint/2010/main" val="3824164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1</a:t>
            </a:fld>
            <a:endParaRPr lang="en-US" altLang="en-US" dirty="0"/>
          </a:p>
        </p:txBody>
      </p:sp>
    </p:spTree>
    <p:extLst>
      <p:ext uri="{BB962C8B-B14F-4D97-AF65-F5344CB8AC3E}">
        <p14:creationId xmlns:p14="http://schemas.microsoft.com/office/powerpoint/2010/main" val="328754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F44A8F-D67D-40BE-BAD0-28545513BA09}" type="slidenum">
              <a:rPr lang="en-US" altLang="en-US" smtClean="0"/>
              <a:pPr>
                <a:defRPr/>
              </a:pPr>
              <a:t>12</a:t>
            </a:fld>
            <a:endParaRPr lang="en-US" altLang="en-US" dirty="0"/>
          </a:p>
        </p:txBody>
      </p:sp>
    </p:spTree>
    <p:extLst>
      <p:ext uri="{BB962C8B-B14F-4D97-AF65-F5344CB8AC3E}">
        <p14:creationId xmlns:p14="http://schemas.microsoft.com/office/powerpoint/2010/main" val="179705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F44A8F-D67D-40BE-BAD0-28545513BA09}" type="slidenum">
              <a:rPr lang="en-US" altLang="en-US" smtClean="0"/>
              <a:pPr>
                <a:defRPr/>
              </a:pPr>
              <a:t>17</a:t>
            </a:fld>
            <a:endParaRPr lang="en-US" altLang="en-US" dirty="0"/>
          </a:p>
        </p:txBody>
      </p:sp>
    </p:spTree>
    <p:extLst>
      <p:ext uri="{BB962C8B-B14F-4D97-AF65-F5344CB8AC3E}">
        <p14:creationId xmlns:p14="http://schemas.microsoft.com/office/powerpoint/2010/main" val="1692564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18</a:t>
            </a:fld>
            <a:endParaRPr lang="en-US" altLang="en-US" dirty="0"/>
          </a:p>
        </p:txBody>
      </p:sp>
    </p:spTree>
    <p:extLst>
      <p:ext uri="{BB962C8B-B14F-4D97-AF65-F5344CB8AC3E}">
        <p14:creationId xmlns:p14="http://schemas.microsoft.com/office/powerpoint/2010/main" val="234890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19</a:t>
            </a:fld>
            <a:endParaRPr lang="en-US" altLang="en-US" dirty="0"/>
          </a:p>
        </p:txBody>
      </p:sp>
    </p:spTree>
    <p:extLst>
      <p:ext uri="{BB962C8B-B14F-4D97-AF65-F5344CB8AC3E}">
        <p14:creationId xmlns:p14="http://schemas.microsoft.com/office/powerpoint/2010/main" val="26309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2</a:t>
            </a:fld>
            <a:endParaRPr lang="en-US" altLang="en-US" dirty="0"/>
          </a:p>
        </p:txBody>
      </p:sp>
    </p:spTree>
    <p:extLst>
      <p:ext uri="{BB962C8B-B14F-4D97-AF65-F5344CB8AC3E}">
        <p14:creationId xmlns:p14="http://schemas.microsoft.com/office/powerpoint/2010/main" val="269502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F44A8F-D67D-40BE-BAD0-28545513BA09}" type="slidenum">
              <a:rPr lang="en-US" altLang="en-US" smtClean="0"/>
              <a:pPr>
                <a:defRPr/>
              </a:pPr>
              <a:t>4</a:t>
            </a:fld>
            <a:endParaRPr lang="en-US" altLang="en-US" dirty="0"/>
          </a:p>
        </p:txBody>
      </p:sp>
    </p:spTree>
    <p:extLst>
      <p:ext uri="{BB962C8B-B14F-4D97-AF65-F5344CB8AC3E}">
        <p14:creationId xmlns:p14="http://schemas.microsoft.com/office/powerpoint/2010/main" val="315943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5</a:t>
            </a:fld>
            <a:endParaRPr lang="en-US" altLang="en-US" dirty="0"/>
          </a:p>
        </p:txBody>
      </p:sp>
    </p:spTree>
    <p:extLst>
      <p:ext uri="{BB962C8B-B14F-4D97-AF65-F5344CB8AC3E}">
        <p14:creationId xmlns:p14="http://schemas.microsoft.com/office/powerpoint/2010/main" val="202306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6</a:t>
            </a:fld>
            <a:endParaRPr lang="en-US" altLang="en-US" dirty="0"/>
          </a:p>
        </p:txBody>
      </p:sp>
    </p:spTree>
    <p:extLst>
      <p:ext uri="{BB962C8B-B14F-4D97-AF65-F5344CB8AC3E}">
        <p14:creationId xmlns:p14="http://schemas.microsoft.com/office/powerpoint/2010/main" val="292773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7</a:t>
            </a:fld>
            <a:endParaRPr lang="en-US" altLang="en-US" dirty="0"/>
          </a:p>
        </p:txBody>
      </p:sp>
    </p:spTree>
    <p:extLst>
      <p:ext uri="{BB962C8B-B14F-4D97-AF65-F5344CB8AC3E}">
        <p14:creationId xmlns:p14="http://schemas.microsoft.com/office/powerpoint/2010/main" val="194914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9</a:t>
            </a:fld>
            <a:endParaRPr lang="en-US" altLang="en-US" dirty="0"/>
          </a:p>
        </p:txBody>
      </p:sp>
    </p:spTree>
    <p:extLst>
      <p:ext uri="{BB962C8B-B14F-4D97-AF65-F5344CB8AC3E}">
        <p14:creationId xmlns:p14="http://schemas.microsoft.com/office/powerpoint/2010/main" val="279006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F44A8F-D67D-40BE-BAD0-28545513BA09}" type="slidenum">
              <a:rPr lang="en-US" altLang="en-US" smtClean="0"/>
              <a:pPr>
                <a:defRPr/>
              </a:pPr>
              <a:t>10</a:t>
            </a:fld>
            <a:endParaRPr lang="en-US" altLang="en-US" dirty="0"/>
          </a:p>
        </p:txBody>
      </p:sp>
    </p:spTree>
    <p:extLst>
      <p:ext uri="{BB962C8B-B14F-4D97-AF65-F5344CB8AC3E}">
        <p14:creationId xmlns:p14="http://schemas.microsoft.com/office/powerpoint/2010/main" val="146916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11</a:t>
            </a:fld>
            <a:endParaRPr lang="en-US" altLang="en-US" dirty="0"/>
          </a:p>
        </p:txBody>
      </p:sp>
    </p:spTree>
    <p:extLst>
      <p:ext uri="{BB962C8B-B14F-4D97-AF65-F5344CB8AC3E}">
        <p14:creationId xmlns:p14="http://schemas.microsoft.com/office/powerpoint/2010/main" val="201373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272519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05286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131785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normAutofit/>
          </a:bodyPr>
          <a:lstStyle/>
          <a:p>
            <a:pPr lvl="0"/>
            <a:endParaRPr lang="en-US" noProof="0" dirty="0"/>
          </a:p>
        </p:txBody>
      </p:sp>
      <p:sp>
        <p:nvSpPr>
          <p:cNvPr id="4" name="Rectangle 19"/>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20"/>
          <p:cNvSpPr>
            <a:spLocks noGrp="1" noChangeArrowheads="1"/>
          </p:cNvSpPr>
          <p:nvPr>
            <p:ph type="ftr" sz="quarter" idx="11"/>
          </p:nvPr>
        </p:nvSpPr>
        <p:spPr>
          <a:xfrm>
            <a:off x="3124200" y="6416675"/>
            <a:ext cx="3429000" cy="365125"/>
          </a:xfrm>
        </p:spPr>
        <p:txBody>
          <a:bodyPr/>
          <a:lstStyle>
            <a:lvl1pPr>
              <a:defRPr/>
            </a:lvl1pPr>
          </a:lstStyle>
          <a:p>
            <a:pPr>
              <a:defRPr/>
            </a:pPr>
            <a:r>
              <a:rPr lang="en-US" altLang="en-US" dirty="0"/>
              <a:t>Cottonwood Heights Police Department</a:t>
            </a:r>
          </a:p>
        </p:txBody>
      </p:sp>
      <p:sp>
        <p:nvSpPr>
          <p:cNvPr id="6" name="Rectangle 21"/>
          <p:cNvSpPr>
            <a:spLocks noGrp="1" noChangeArrowheads="1"/>
          </p:cNvSpPr>
          <p:nvPr>
            <p:ph type="sldNum" sz="quarter" idx="12"/>
          </p:nvPr>
        </p:nvSpPr>
        <p:spPr/>
        <p:txBody>
          <a:bodyPr/>
          <a:lstStyle>
            <a:lvl1pPr>
              <a:defRPr/>
            </a:lvl1pPr>
          </a:lstStyle>
          <a:p>
            <a:pPr>
              <a:defRPr/>
            </a:pPr>
            <a:fld id="{1AF9FB89-D253-4F64-943C-2C5A30CB201D}" type="slidenum">
              <a:rPr lang="en-US" altLang="en-US"/>
              <a:pPr>
                <a:defRPr/>
              </a:pPr>
              <a:t>‹#›</a:t>
            </a:fld>
            <a:endParaRPr lang="en-US" altLang="en-US" dirty="0"/>
          </a:p>
        </p:txBody>
      </p:sp>
    </p:spTree>
    <p:extLst>
      <p:ext uri="{BB962C8B-B14F-4D97-AF65-F5344CB8AC3E}">
        <p14:creationId xmlns:p14="http://schemas.microsoft.com/office/powerpoint/2010/main" val="1614585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EB89AF24-F982-450E-9CD8-91FBB43CF679}" type="slidenum">
              <a:rPr lang="en-US" altLang="en-US" smtClean="0"/>
              <a:pPr>
                <a:defRPr/>
              </a:pPr>
              <a:t>‹#›</a:t>
            </a:fld>
            <a:endParaRPr lang="en-US" altLang="en-US" dirty="0"/>
          </a:p>
        </p:txBody>
      </p:sp>
    </p:spTree>
    <p:extLst>
      <p:ext uri="{BB962C8B-B14F-4D97-AF65-F5344CB8AC3E}">
        <p14:creationId xmlns:p14="http://schemas.microsoft.com/office/powerpoint/2010/main" val="1493535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FD9D34A8-C42F-4DA5-9191-E0637968F872}"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62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177104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795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450476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9D34A8-C42F-4DA5-9191-E0637968F872}"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103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9D34A8-C42F-4DA5-9191-E0637968F872}"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955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83250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2009716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694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011053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2515630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74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078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583615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2652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574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4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61771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272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cSld name="Title and Chart">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normAutofit/>
          </a:bodyPr>
          <a:lstStyle/>
          <a:p>
            <a:pPr lvl="0"/>
            <a:endParaRPr lang="en-US" noProof="0" dirty="0"/>
          </a:p>
        </p:txBody>
      </p:sp>
      <p:sp>
        <p:nvSpPr>
          <p:cNvPr id="4" name="Rectangle 19"/>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20"/>
          <p:cNvSpPr>
            <a:spLocks noGrp="1" noChangeArrowheads="1"/>
          </p:cNvSpPr>
          <p:nvPr>
            <p:ph type="ftr" sz="quarter" idx="11"/>
          </p:nvPr>
        </p:nvSpPr>
        <p:spPr>
          <a:xfrm>
            <a:off x="3124200" y="6416675"/>
            <a:ext cx="3429000" cy="365125"/>
          </a:xfrm>
        </p:spPr>
        <p:txBody>
          <a:bodyPr/>
          <a:lstStyle>
            <a:lvl1pPr>
              <a:defRPr/>
            </a:lvl1pPr>
          </a:lstStyle>
          <a:p>
            <a:pPr>
              <a:defRPr/>
            </a:pPr>
            <a:r>
              <a:rPr lang="en-US" altLang="en-US" dirty="0"/>
              <a:t>Cottonwood Heights Police Department</a:t>
            </a:r>
          </a:p>
        </p:txBody>
      </p:sp>
      <p:sp>
        <p:nvSpPr>
          <p:cNvPr id="6" name="Rectangle 21"/>
          <p:cNvSpPr>
            <a:spLocks noGrp="1" noChangeArrowheads="1"/>
          </p:cNvSpPr>
          <p:nvPr>
            <p:ph type="sldNum" sz="quarter" idx="12"/>
          </p:nvPr>
        </p:nvSpPr>
        <p:spPr/>
        <p:txBody>
          <a:bodyPr/>
          <a:lstStyle>
            <a:lvl1pPr>
              <a:defRPr/>
            </a:lvl1pPr>
          </a:lstStyle>
          <a:p>
            <a:pPr>
              <a:defRPr/>
            </a:pPr>
            <a:fld id="{1AF9FB89-D253-4F64-943C-2C5A30CB201D}" type="slidenum">
              <a:rPr lang="en-US" altLang="en-US"/>
              <a:pPr>
                <a:defRPr/>
              </a:pPr>
              <a:t>‹#›</a:t>
            </a:fld>
            <a:endParaRPr lang="en-US" altLang="en-US" dirty="0"/>
          </a:p>
        </p:txBody>
      </p:sp>
    </p:spTree>
    <p:extLst>
      <p:ext uri="{BB962C8B-B14F-4D97-AF65-F5344CB8AC3E}">
        <p14:creationId xmlns:p14="http://schemas.microsoft.com/office/powerpoint/2010/main" val="40289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2986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11319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169397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5271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23882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B33C8-6A8B-4A9F-A978-ADB82488CAE5}" type="datetimeFigureOut">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130510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B33C8-6A8B-4A9F-A978-ADB82488CAE5}" type="datetimeFigureOut">
              <a:rPr lang="en-US" smtClean="0"/>
              <a:t>3/7/2023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D34A8-C42F-4DA5-9191-E0637968F872}" type="slidenum">
              <a:rPr lang="en-US" smtClean="0"/>
              <a:t>‹#›</a:t>
            </a:fld>
            <a:endParaRPr lang="en-US" dirty="0"/>
          </a:p>
        </p:txBody>
      </p:sp>
    </p:spTree>
    <p:extLst>
      <p:ext uri="{BB962C8B-B14F-4D97-AF65-F5344CB8AC3E}">
        <p14:creationId xmlns:p14="http://schemas.microsoft.com/office/powerpoint/2010/main" val="416729331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399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2B33C8-6A8B-4A9F-A978-ADB82488CAE5}" type="datetimeFigureOut">
              <a:rPr lang="en-US" smtClean="0"/>
              <a:t>3/7/2023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9D34A8-C42F-4DA5-9191-E0637968F872}" type="slidenum">
              <a:rPr lang="en-US" smtClean="0"/>
              <a:t>‹#›</a:t>
            </a:fld>
            <a:endParaRPr lang="en-US" dirty="0"/>
          </a:p>
        </p:txBody>
      </p:sp>
    </p:spTree>
    <p:extLst>
      <p:ext uri="{BB962C8B-B14F-4D97-AF65-F5344CB8AC3E}">
        <p14:creationId xmlns:p14="http://schemas.microsoft.com/office/powerpoint/2010/main" val="2242310751"/>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B04196-EE2E-4500-AF8D-C6E01DA9B5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0" name="Straight Connector 9">
            <a:extLst>
              <a:ext uri="{FF2B5EF4-FFF2-40B4-BE49-F238E27FC236}">
                <a16:creationId xmlns:a16="http://schemas.microsoft.com/office/drawing/2014/main" id="{85B95145-40F9-436B-89CD-8054CBB2E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042EFBE-2479-42E0-B033-B4C93E7DF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965200"/>
            <a:ext cx="7714581" cy="4927600"/>
          </a:xfrm>
          <a:prstGeom prst="rect">
            <a:avLst/>
          </a:prstGeom>
          <a:solidFill>
            <a:schemeClr val="bg1">
              <a:lumMod val="95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 b="6872"/>
          <a:stretch/>
        </p:blipFill>
        <p:spPr>
          <a:xfrm>
            <a:off x="850892" y="1129284"/>
            <a:ext cx="3575932" cy="4599432"/>
          </a:xfrm>
          <a:prstGeom prst="rect">
            <a:avLst/>
          </a:prstGeom>
        </p:spPr>
      </p:pic>
      <p:sp>
        <p:nvSpPr>
          <p:cNvPr id="14" name="Rectangle 13">
            <a:extLst>
              <a:ext uri="{FF2B5EF4-FFF2-40B4-BE49-F238E27FC236}">
                <a16:creationId xmlns:a16="http://schemas.microsoft.com/office/drawing/2014/main" id="{56A55210-1E23-432D-8F9D-D5026E302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7010" y="1129284"/>
            <a:ext cx="7468362" cy="45994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TextBox 2"/>
          <p:cNvSpPr txBox="1"/>
          <p:nvPr/>
        </p:nvSpPr>
        <p:spPr>
          <a:xfrm>
            <a:off x="4697420" y="1588168"/>
            <a:ext cx="3396342" cy="2908378"/>
          </a:xfrm>
          <a:prstGeom prst="rect">
            <a:avLst/>
          </a:prstGeom>
        </p:spPr>
        <p:txBody>
          <a:bodyPr vert="horz" lIns="91440" tIns="45720" rIns="91440" bIns="45720" rtlCol="0" anchor="b">
            <a:normAutofit/>
          </a:bodyPr>
          <a:lstStyle/>
          <a:p>
            <a:pPr defTabSz="457200">
              <a:spcAft>
                <a:spcPts val="600"/>
              </a:spcAft>
            </a:pPr>
            <a:r>
              <a:rPr lang="en-US" sz="3500" dirty="0">
                <a:ln w="3175" cmpd="sng">
                  <a:noFill/>
                </a:ln>
                <a:solidFill>
                  <a:schemeClr val="tx1">
                    <a:lumMod val="85000"/>
                    <a:lumOff val="15000"/>
                  </a:schemeClr>
                </a:solidFill>
                <a:latin typeface="+mj-lt"/>
                <a:ea typeface="+mj-ea"/>
                <a:cs typeface="+mj-cs"/>
              </a:rPr>
              <a:t>February 2023 Statistical Report</a:t>
            </a:r>
          </a:p>
        </p:txBody>
      </p:sp>
      <p:cxnSp>
        <p:nvCxnSpPr>
          <p:cNvPr id="16" name="Straight Connector 15">
            <a:extLst>
              <a:ext uri="{FF2B5EF4-FFF2-40B4-BE49-F238E27FC236}">
                <a16:creationId xmlns:a16="http://schemas.microsoft.com/office/drawing/2014/main" id="{E3142939-72F5-4C57-A02D-E773E69EF8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1722" y="4643120"/>
            <a:ext cx="1371600" cy="0"/>
          </a:xfrm>
          <a:prstGeom prst="line">
            <a:avLst/>
          </a:prstGeom>
          <a:ln w="158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61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33E4D8-CB12-4002-B579-0E496696DF27}"/>
              </a:ext>
            </a:extLst>
          </p:cNvPr>
          <p:cNvSpPr/>
          <p:nvPr/>
        </p:nvSpPr>
        <p:spPr>
          <a:xfrm>
            <a:off x="2438400" y="609600"/>
            <a:ext cx="4572000" cy="1077218"/>
          </a:xfrm>
          <a:prstGeom prst="rect">
            <a:avLst/>
          </a:prstGeom>
        </p:spPr>
        <p:txBody>
          <a:bodyPr>
            <a:spAutoFit/>
          </a:bodyPr>
          <a:lstStyle/>
          <a:p>
            <a:r>
              <a:rPr lang="en-US" sz="3200" b="1" dirty="0">
                <a:solidFill>
                  <a:schemeClr val="accent3">
                    <a:lumMod val="75000"/>
                  </a:schemeClr>
                </a:solidFill>
                <a:latin typeface="Broadway" panose="04040905080B02020502" pitchFamily="82" charset="0"/>
              </a:rPr>
              <a:t>Animal Control/</a:t>
            </a:r>
          </a:p>
          <a:p>
            <a:r>
              <a:rPr lang="en-US" sz="3200" b="1" dirty="0">
                <a:solidFill>
                  <a:schemeClr val="accent3">
                    <a:lumMod val="75000"/>
                  </a:schemeClr>
                </a:solidFill>
                <a:latin typeface="Broadway" panose="04040905080B02020502" pitchFamily="82" charset="0"/>
              </a:rPr>
              <a:t>Code Enforcement</a:t>
            </a:r>
          </a:p>
        </p:txBody>
      </p:sp>
      <p:graphicFrame>
        <p:nvGraphicFramePr>
          <p:cNvPr id="3" name="Table 2">
            <a:extLst>
              <a:ext uri="{FF2B5EF4-FFF2-40B4-BE49-F238E27FC236}">
                <a16:creationId xmlns:a16="http://schemas.microsoft.com/office/drawing/2014/main" id="{96508801-12FD-45D1-834B-43F64D0B0EA0}"/>
              </a:ext>
            </a:extLst>
          </p:cNvPr>
          <p:cNvGraphicFramePr>
            <a:graphicFrameLocks noGrp="1"/>
          </p:cNvGraphicFramePr>
          <p:nvPr>
            <p:extLst>
              <p:ext uri="{D42A27DB-BD31-4B8C-83A1-F6EECF244321}">
                <p14:modId xmlns:p14="http://schemas.microsoft.com/office/powerpoint/2010/main" val="741672215"/>
              </p:ext>
            </p:extLst>
          </p:nvPr>
        </p:nvGraphicFramePr>
        <p:xfrm>
          <a:off x="762000" y="2133600"/>
          <a:ext cx="7117918" cy="2133600"/>
        </p:xfrm>
        <a:graphic>
          <a:graphicData uri="http://schemas.openxmlformats.org/drawingml/2006/table">
            <a:tbl>
              <a:tblPr>
                <a:tableStyleId>{5C22544A-7EE6-4342-B048-85BDC9FD1C3A}</a:tableStyleId>
              </a:tblPr>
              <a:tblGrid>
                <a:gridCol w="1095312">
                  <a:extLst>
                    <a:ext uri="{9D8B030D-6E8A-4147-A177-3AD203B41FA5}">
                      <a16:colId xmlns:a16="http://schemas.microsoft.com/office/drawing/2014/main" val="993857898"/>
                    </a:ext>
                  </a:extLst>
                </a:gridCol>
                <a:gridCol w="1856431">
                  <a:extLst>
                    <a:ext uri="{9D8B030D-6E8A-4147-A177-3AD203B41FA5}">
                      <a16:colId xmlns:a16="http://schemas.microsoft.com/office/drawing/2014/main" val="3523001001"/>
                    </a:ext>
                  </a:extLst>
                </a:gridCol>
                <a:gridCol w="2018329">
                  <a:extLst>
                    <a:ext uri="{9D8B030D-6E8A-4147-A177-3AD203B41FA5}">
                      <a16:colId xmlns:a16="http://schemas.microsoft.com/office/drawing/2014/main" val="2143397121"/>
                    </a:ext>
                  </a:extLst>
                </a:gridCol>
                <a:gridCol w="2147846">
                  <a:extLst>
                    <a:ext uri="{9D8B030D-6E8A-4147-A177-3AD203B41FA5}">
                      <a16:colId xmlns:a16="http://schemas.microsoft.com/office/drawing/2014/main" val="3943327846"/>
                    </a:ext>
                  </a:extLst>
                </a:gridCol>
              </a:tblGrid>
              <a:tr h="304800">
                <a:tc>
                  <a:txBody>
                    <a:bodyPr/>
                    <a:lstStyle/>
                    <a:p>
                      <a:pPr algn="l" fontAlgn="b"/>
                      <a:r>
                        <a:rPr lang="en-US" sz="1200" b="1" u="none" strike="noStrike" dirty="0">
                          <a:effectLst/>
                        </a:rPr>
                        <a:t>Calls for Service</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4250868963"/>
                  </a:ext>
                </a:extLst>
              </a:tr>
              <a:tr h="304800">
                <a:tc>
                  <a:txBody>
                    <a:bodyPr/>
                    <a:lstStyle/>
                    <a:p>
                      <a:pPr algn="l" fontAlgn="b"/>
                      <a:r>
                        <a:rPr lang="en-US" sz="1200" u="none" strike="noStrike" dirty="0">
                          <a:effectLst/>
                        </a:rPr>
                        <a:t>Animal Control</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a:effectLst/>
                        </a:rPr>
                        <a:t>Code Enforcement</a:t>
                      </a:r>
                      <a:endParaRPr lang="en-US" sz="1200" b="0" i="0" u="none" strike="noStrike">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a:effectLst/>
                        </a:rPr>
                        <a:t>Traffic Enforcement</a:t>
                      </a:r>
                      <a:endParaRPr lang="en-US" sz="1200" b="0" i="0" u="none" strike="noStrike">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Total Calls for Service</a:t>
                      </a:r>
                      <a:endParaRPr lang="en-US" sz="1200" b="0"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2887307477"/>
                  </a:ext>
                </a:extLst>
              </a:tr>
              <a:tr h="304800">
                <a:tc>
                  <a:txBody>
                    <a:bodyPr/>
                    <a:lstStyle/>
                    <a:p>
                      <a:pPr algn="r" fontAlgn="b"/>
                      <a:r>
                        <a:rPr lang="en-US" sz="1200" b="1" u="none" strike="noStrike" dirty="0">
                          <a:effectLst/>
                        </a:rPr>
                        <a:t>32</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25</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39</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96</a:t>
                      </a:r>
                      <a:endParaRPr lang="en-US" sz="1200" b="1"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2534153286"/>
                  </a:ext>
                </a:extLst>
              </a:tr>
              <a:tr h="304800">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273381812"/>
                  </a:ext>
                </a:extLst>
              </a:tr>
              <a:tr h="304800">
                <a:tc>
                  <a:txBody>
                    <a:bodyPr/>
                    <a:lstStyle/>
                    <a:p>
                      <a:pPr algn="l" fontAlgn="b"/>
                      <a:r>
                        <a:rPr lang="en-US" sz="1200" b="1" u="none" strike="noStrike" dirty="0">
                          <a:effectLst/>
                        </a:rPr>
                        <a:t>Citations</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2879315110"/>
                  </a:ext>
                </a:extLst>
              </a:tr>
              <a:tr h="304800">
                <a:tc>
                  <a:txBody>
                    <a:bodyPr/>
                    <a:lstStyle/>
                    <a:p>
                      <a:pPr algn="l" fontAlgn="b"/>
                      <a:r>
                        <a:rPr lang="en-US" sz="1200" u="none" strike="noStrike" dirty="0">
                          <a:effectLst/>
                        </a:rPr>
                        <a:t>Animal Control</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Code Enforcement</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Traffic Enforcement</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Total Citations</a:t>
                      </a:r>
                      <a:endParaRPr lang="en-US" sz="1200" b="0"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2844152612"/>
                  </a:ext>
                </a:extLst>
              </a:tr>
              <a:tr h="304800">
                <a:tc>
                  <a:txBody>
                    <a:bodyPr/>
                    <a:lstStyle/>
                    <a:p>
                      <a:pPr algn="r" fontAlgn="b"/>
                      <a:r>
                        <a:rPr lang="en-US" sz="1200" b="1" u="none" strike="noStrike" dirty="0">
                          <a:effectLst/>
                        </a:rPr>
                        <a:t>3</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3</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33</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39</a:t>
                      </a:r>
                      <a:endParaRPr lang="en-US" sz="1200" b="1"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3951797488"/>
                  </a:ext>
                </a:extLst>
              </a:tr>
            </a:tbl>
          </a:graphicData>
        </a:graphic>
      </p:graphicFrame>
    </p:spTree>
    <p:extLst>
      <p:ext uri="{BB962C8B-B14F-4D97-AF65-F5344CB8AC3E}">
        <p14:creationId xmlns:p14="http://schemas.microsoft.com/office/powerpoint/2010/main" val="329329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78099877"/>
              </p:ext>
            </p:extLst>
          </p:nvPr>
        </p:nvGraphicFramePr>
        <p:xfrm>
          <a:off x="2057400" y="1415316"/>
          <a:ext cx="4953000" cy="3022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971800" y="1295400"/>
            <a:ext cx="2667000" cy="1631216"/>
          </a:xfrm>
          <a:prstGeom prst="rect">
            <a:avLst/>
          </a:prstGeom>
          <a:noFill/>
        </p:spPr>
        <p:txBody>
          <a:bodyPr wrap="square" rtlCol="0">
            <a:spAutoFit/>
          </a:bodyPr>
          <a:lstStyle/>
          <a:p>
            <a:pPr algn="ctr"/>
            <a:r>
              <a:rPr lang="en-US" sz="3600" dirty="0">
                <a:solidFill>
                  <a:schemeClr val="accent3">
                    <a:lumMod val="75000"/>
                  </a:schemeClr>
                </a:solidFill>
                <a:latin typeface="Broadway" panose="04040905080B02020502" pitchFamily="82" charset="0"/>
              </a:rPr>
              <a:t>	</a:t>
            </a:r>
            <a:r>
              <a:rPr lang="en-US" sz="3200" dirty="0">
                <a:solidFill>
                  <a:schemeClr val="accent3">
                    <a:lumMod val="75000"/>
                  </a:schemeClr>
                </a:solidFill>
                <a:latin typeface="Broadway" panose="04040905080B02020502" pitchFamily="82" charset="0"/>
              </a:rPr>
              <a:t>Deaths			</a:t>
            </a:r>
          </a:p>
        </p:txBody>
      </p:sp>
      <p:sp>
        <p:nvSpPr>
          <p:cNvPr id="3" name="TextBox 2"/>
          <p:cNvSpPr txBox="1"/>
          <p:nvPr/>
        </p:nvSpPr>
        <p:spPr>
          <a:xfrm>
            <a:off x="3200400" y="2120533"/>
            <a:ext cx="3286126"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3">
                    <a:lumMod val="75000"/>
                  </a:schemeClr>
                </a:solidFill>
                <a:latin typeface="Broadway" panose="04040905080B02020502" pitchFamily="82" charset="0"/>
              </a:rPr>
              <a:t>Attended 0	</a:t>
            </a:r>
          </a:p>
          <a:p>
            <a:pPr marL="285750" indent="-285750">
              <a:buFont typeface="Arial" panose="020B0604020202020204" pitchFamily="34" charset="0"/>
              <a:buChar char="•"/>
            </a:pPr>
            <a:r>
              <a:rPr lang="en-US" sz="2800" dirty="0">
                <a:solidFill>
                  <a:schemeClr val="accent3">
                    <a:lumMod val="75000"/>
                  </a:schemeClr>
                </a:solidFill>
                <a:latin typeface="Broadway" panose="04040905080B02020502" pitchFamily="82" charset="0"/>
              </a:rPr>
              <a:t>Unattended 2</a:t>
            </a:r>
          </a:p>
        </p:txBody>
      </p:sp>
    </p:spTree>
    <p:extLst>
      <p:ext uri="{BB962C8B-B14F-4D97-AF65-F5344CB8AC3E}">
        <p14:creationId xmlns:p14="http://schemas.microsoft.com/office/powerpoint/2010/main" val="357103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10F3DC-E11B-487B-9D30-F909FF1EF6CF}"/>
              </a:ext>
            </a:extLst>
          </p:cNvPr>
          <p:cNvSpPr txBox="1"/>
          <p:nvPr/>
        </p:nvSpPr>
        <p:spPr>
          <a:xfrm>
            <a:off x="1752600" y="457200"/>
            <a:ext cx="5943600" cy="369332"/>
          </a:xfrm>
          <a:prstGeom prst="rect">
            <a:avLst/>
          </a:prstGeom>
          <a:noFill/>
        </p:spPr>
        <p:txBody>
          <a:bodyPr wrap="square" rtlCol="0">
            <a:spAutoFit/>
          </a:bodyPr>
          <a:lstStyle/>
          <a:p>
            <a:r>
              <a:rPr lang="en-US" dirty="0"/>
              <a:t>All Property Crimes Reports February 2023</a:t>
            </a:r>
          </a:p>
        </p:txBody>
      </p:sp>
      <p:pic>
        <p:nvPicPr>
          <p:cNvPr id="4" name="Picture 3">
            <a:extLst>
              <a:ext uri="{FF2B5EF4-FFF2-40B4-BE49-F238E27FC236}">
                <a16:creationId xmlns:a16="http://schemas.microsoft.com/office/drawing/2014/main" id="{4F79C379-CE1D-8278-8911-850CE4ED20DA}"/>
              </a:ext>
            </a:extLst>
          </p:cNvPr>
          <p:cNvPicPr>
            <a:picLocks noChangeAspect="1"/>
          </p:cNvPicPr>
          <p:nvPr/>
        </p:nvPicPr>
        <p:blipFill>
          <a:blip r:embed="rId3"/>
          <a:stretch>
            <a:fillRect/>
          </a:stretch>
        </p:blipFill>
        <p:spPr>
          <a:xfrm>
            <a:off x="838200" y="1264407"/>
            <a:ext cx="7252890" cy="4329186"/>
          </a:xfrm>
          <a:prstGeom prst="rect">
            <a:avLst/>
          </a:prstGeom>
        </p:spPr>
      </p:pic>
    </p:spTree>
    <p:extLst>
      <p:ext uri="{BB962C8B-B14F-4D97-AF65-F5344CB8AC3E}">
        <p14:creationId xmlns:p14="http://schemas.microsoft.com/office/powerpoint/2010/main" val="158895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2BD26E-57A7-E1A7-38DC-F3FB2596B57A}"/>
              </a:ext>
            </a:extLst>
          </p:cNvPr>
          <p:cNvSpPr txBox="1"/>
          <p:nvPr/>
        </p:nvSpPr>
        <p:spPr>
          <a:xfrm>
            <a:off x="1828800" y="609600"/>
            <a:ext cx="5867400" cy="646331"/>
          </a:xfrm>
          <a:prstGeom prst="rect">
            <a:avLst/>
          </a:prstGeom>
          <a:noFill/>
        </p:spPr>
        <p:txBody>
          <a:bodyPr wrap="square">
            <a:spAutoFit/>
          </a:bodyPr>
          <a:lstStyle/>
          <a:p>
            <a:pPr algn="ctr"/>
            <a:r>
              <a:rPr lang="en-US" dirty="0"/>
              <a:t>District 1</a:t>
            </a:r>
          </a:p>
          <a:p>
            <a:pPr algn="ctr"/>
            <a:r>
              <a:rPr lang="en-US" dirty="0"/>
              <a:t>Property Crimes February 2023</a:t>
            </a:r>
          </a:p>
        </p:txBody>
      </p:sp>
      <p:pic>
        <p:nvPicPr>
          <p:cNvPr id="4" name="Picture 3">
            <a:extLst>
              <a:ext uri="{FF2B5EF4-FFF2-40B4-BE49-F238E27FC236}">
                <a16:creationId xmlns:a16="http://schemas.microsoft.com/office/drawing/2014/main" id="{BB3B3BA1-AA1B-FCD9-6B7D-F18500439B2F}"/>
              </a:ext>
            </a:extLst>
          </p:cNvPr>
          <p:cNvPicPr>
            <a:picLocks noChangeAspect="1"/>
          </p:cNvPicPr>
          <p:nvPr/>
        </p:nvPicPr>
        <p:blipFill>
          <a:blip r:embed="rId2"/>
          <a:stretch>
            <a:fillRect/>
          </a:stretch>
        </p:blipFill>
        <p:spPr>
          <a:xfrm>
            <a:off x="1981200" y="1294031"/>
            <a:ext cx="5413661" cy="4982944"/>
          </a:xfrm>
          <a:prstGeom prst="rect">
            <a:avLst/>
          </a:prstGeom>
        </p:spPr>
      </p:pic>
    </p:spTree>
    <p:extLst>
      <p:ext uri="{BB962C8B-B14F-4D97-AF65-F5344CB8AC3E}">
        <p14:creationId xmlns:p14="http://schemas.microsoft.com/office/powerpoint/2010/main" val="60999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07D1DF-BB95-152A-3FAE-01BA6BF02DE6}"/>
              </a:ext>
            </a:extLst>
          </p:cNvPr>
          <p:cNvSpPr txBox="1"/>
          <p:nvPr/>
        </p:nvSpPr>
        <p:spPr>
          <a:xfrm>
            <a:off x="1981200" y="426236"/>
            <a:ext cx="4572000" cy="646331"/>
          </a:xfrm>
          <a:prstGeom prst="rect">
            <a:avLst/>
          </a:prstGeom>
          <a:noFill/>
        </p:spPr>
        <p:txBody>
          <a:bodyPr wrap="square">
            <a:spAutoFit/>
          </a:bodyPr>
          <a:lstStyle/>
          <a:p>
            <a:pPr algn="ctr"/>
            <a:r>
              <a:rPr lang="en-US" dirty="0"/>
              <a:t>District 2</a:t>
            </a:r>
          </a:p>
          <a:p>
            <a:pPr algn="ctr"/>
            <a:r>
              <a:rPr lang="en-US" dirty="0"/>
              <a:t>Property Crimes February 2023</a:t>
            </a:r>
          </a:p>
        </p:txBody>
      </p:sp>
      <p:pic>
        <p:nvPicPr>
          <p:cNvPr id="4" name="Picture 3">
            <a:extLst>
              <a:ext uri="{FF2B5EF4-FFF2-40B4-BE49-F238E27FC236}">
                <a16:creationId xmlns:a16="http://schemas.microsoft.com/office/drawing/2014/main" id="{93F37AF5-3FB1-C64A-F568-D2E099854EE0}"/>
              </a:ext>
            </a:extLst>
          </p:cNvPr>
          <p:cNvPicPr>
            <a:picLocks noChangeAspect="1"/>
          </p:cNvPicPr>
          <p:nvPr/>
        </p:nvPicPr>
        <p:blipFill>
          <a:blip r:embed="rId2"/>
          <a:stretch>
            <a:fillRect/>
          </a:stretch>
        </p:blipFill>
        <p:spPr>
          <a:xfrm>
            <a:off x="838200" y="2057400"/>
            <a:ext cx="7140539" cy="3177540"/>
          </a:xfrm>
          <a:prstGeom prst="rect">
            <a:avLst/>
          </a:prstGeom>
        </p:spPr>
      </p:pic>
    </p:spTree>
    <p:extLst>
      <p:ext uri="{BB962C8B-B14F-4D97-AF65-F5344CB8AC3E}">
        <p14:creationId xmlns:p14="http://schemas.microsoft.com/office/powerpoint/2010/main" val="2632503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652B52-A171-E5C7-E366-CB107488C89C}"/>
              </a:ext>
            </a:extLst>
          </p:cNvPr>
          <p:cNvSpPr txBox="1"/>
          <p:nvPr/>
        </p:nvSpPr>
        <p:spPr>
          <a:xfrm>
            <a:off x="2209800" y="533400"/>
            <a:ext cx="4572000" cy="646331"/>
          </a:xfrm>
          <a:prstGeom prst="rect">
            <a:avLst/>
          </a:prstGeom>
          <a:noFill/>
        </p:spPr>
        <p:txBody>
          <a:bodyPr wrap="square">
            <a:spAutoFit/>
          </a:bodyPr>
          <a:lstStyle/>
          <a:p>
            <a:pPr algn="ctr"/>
            <a:r>
              <a:rPr lang="en-US" dirty="0"/>
              <a:t>District 3</a:t>
            </a:r>
          </a:p>
          <a:p>
            <a:pPr algn="ctr"/>
            <a:r>
              <a:rPr lang="en-US" dirty="0"/>
              <a:t>Property Crimes February 2023</a:t>
            </a:r>
          </a:p>
        </p:txBody>
      </p:sp>
      <p:pic>
        <p:nvPicPr>
          <p:cNvPr id="4" name="Picture 3">
            <a:extLst>
              <a:ext uri="{FF2B5EF4-FFF2-40B4-BE49-F238E27FC236}">
                <a16:creationId xmlns:a16="http://schemas.microsoft.com/office/drawing/2014/main" id="{2CC2694B-B5B1-E00D-A983-0430E1D30180}"/>
              </a:ext>
            </a:extLst>
          </p:cNvPr>
          <p:cNvPicPr>
            <a:picLocks noChangeAspect="1"/>
          </p:cNvPicPr>
          <p:nvPr/>
        </p:nvPicPr>
        <p:blipFill>
          <a:blip r:embed="rId2"/>
          <a:stretch>
            <a:fillRect/>
          </a:stretch>
        </p:blipFill>
        <p:spPr>
          <a:xfrm>
            <a:off x="1235869" y="1295400"/>
            <a:ext cx="6672262" cy="4833875"/>
          </a:xfrm>
          <a:prstGeom prst="rect">
            <a:avLst/>
          </a:prstGeom>
        </p:spPr>
      </p:pic>
    </p:spTree>
    <p:extLst>
      <p:ext uri="{BB962C8B-B14F-4D97-AF65-F5344CB8AC3E}">
        <p14:creationId xmlns:p14="http://schemas.microsoft.com/office/powerpoint/2010/main" val="265599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DFA82C-404C-3464-0E7E-5538BC6AB209}"/>
              </a:ext>
            </a:extLst>
          </p:cNvPr>
          <p:cNvSpPr txBox="1"/>
          <p:nvPr/>
        </p:nvSpPr>
        <p:spPr>
          <a:xfrm>
            <a:off x="2209800" y="533400"/>
            <a:ext cx="4572000" cy="646331"/>
          </a:xfrm>
          <a:prstGeom prst="rect">
            <a:avLst/>
          </a:prstGeom>
          <a:noFill/>
        </p:spPr>
        <p:txBody>
          <a:bodyPr wrap="square">
            <a:spAutoFit/>
          </a:bodyPr>
          <a:lstStyle/>
          <a:p>
            <a:pPr algn="ctr"/>
            <a:r>
              <a:rPr lang="en-US" dirty="0"/>
              <a:t>District 4</a:t>
            </a:r>
          </a:p>
          <a:p>
            <a:pPr algn="ctr"/>
            <a:r>
              <a:rPr lang="en-US" dirty="0"/>
              <a:t>Property Crimes February 2023</a:t>
            </a:r>
          </a:p>
        </p:txBody>
      </p:sp>
      <p:pic>
        <p:nvPicPr>
          <p:cNvPr id="4" name="Picture 3">
            <a:extLst>
              <a:ext uri="{FF2B5EF4-FFF2-40B4-BE49-F238E27FC236}">
                <a16:creationId xmlns:a16="http://schemas.microsoft.com/office/drawing/2014/main" id="{C79AD134-7198-A097-3402-28BD3B8AAA27}"/>
              </a:ext>
            </a:extLst>
          </p:cNvPr>
          <p:cNvPicPr>
            <a:picLocks noChangeAspect="1"/>
          </p:cNvPicPr>
          <p:nvPr/>
        </p:nvPicPr>
        <p:blipFill>
          <a:blip r:embed="rId2"/>
          <a:stretch>
            <a:fillRect/>
          </a:stretch>
        </p:blipFill>
        <p:spPr>
          <a:xfrm>
            <a:off x="1927673" y="1295400"/>
            <a:ext cx="5616127" cy="4986591"/>
          </a:xfrm>
          <a:prstGeom prst="rect">
            <a:avLst/>
          </a:prstGeom>
        </p:spPr>
      </p:pic>
    </p:spTree>
    <p:extLst>
      <p:ext uri="{BB962C8B-B14F-4D97-AF65-F5344CB8AC3E}">
        <p14:creationId xmlns:p14="http://schemas.microsoft.com/office/powerpoint/2010/main" val="26034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8A3753-580B-AED1-9537-570AD4037913}"/>
              </a:ext>
            </a:extLst>
          </p:cNvPr>
          <p:cNvSpPr txBox="1"/>
          <p:nvPr/>
        </p:nvSpPr>
        <p:spPr>
          <a:xfrm>
            <a:off x="2285999" y="457200"/>
            <a:ext cx="4572000" cy="369332"/>
          </a:xfrm>
          <a:prstGeom prst="rect">
            <a:avLst/>
          </a:prstGeom>
          <a:noFill/>
        </p:spPr>
        <p:txBody>
          <a:bodyPr wrap="square">
            <a:spAutoFit/>
          </a:bodyPr>
          <a:lstStyle/>
          <a:p>
            <a:r>
              <a:rPr lang="en-US" dirty="0"/>
              <a:t>All Citations Issued February 2023</a:t>
            </a:r>
          </a:p>
        </p:txBody>
      </p:sp>
      <p:pic>
        <p:nvPicPr>
          <p:cNvPr id="4" name="Picture 3">
            <a:extLst>
              <a:ext uri="{FF2B5EF4-FFF2-40B4-BE49-F238E27FC236}">
                <a16:creationId xmlns:a16="http://schemas.microsoft.com/office/drawing/2014/main" id="{CA5CB0A8-1F31-70CE-7449-C7DD41A3AFA7}"/>
              </a:ext>
            </a:extLst>
          </p:cNvPr>
          <p:cNvPicPr>
            <a:picLocks noChangeAspect="1"/>
          </p:cNvPicPr>
          <p:nvPr/>
        </p:nvPicPr>
        <p:blipFill>
          <a:blip r:embed="rId3"/>
          <a:stretch>
            <a:fillRect/>
          </a:stretch>
        </p:blipFill>
        <p:spPr>
          <a:xfrm>
            <a:off x="609600" y="1219200"/>
            <a:ext cx="7696200" cy="4824701"/>
          </a:xfrm>
          <a:prstGeom prst="rect">
            <a:avLst/>
          </a:prstGeom>
        </p:spPr>
      </p:pic>
    </p:spTree>
    <p:extLst>
      <p:ext uri="{BB962C8B-B14F-4D97-AF65-F5344CB8AC3E}">
        <p14:creationId xmlns:p14="http://schemas.microsoft.com/office/powerpoint/2010/main" val="63525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prstClr val="black"/>
              <a:schemeClr val="accent2">
                <a:lumMod val="75000"/>
                <a:tint val="45000"/>
                <a:satMod val="400000"/>
              </a:schemeClr>
            </a:duotone>
          </a:blip>
          <a:stretch>
            <a:fillRect/>
          </a:stretch>
        </p:blipFill>
        <p:spPr>
          <a:xfrm>
            <a:off x="1316690" y="155761"/>
            <a:ext cx="6310030" cy="1202952"/>
          </a:xfrm>
          <a:prstGeom prst="rect">
            <a:avLst/>
          </a:prstGeom>
          <a:noFill/>
        </p:spPr>
      </p:pic>
      <p:sp>
        <p:nvSpPr>
          <p:cNvPr id="7" name="TextBox 6">
            <a:extLst>
              <a:ext uri="{FF2B5EF4-FFF2-40B4-BE49-F238E27FC236}">
                <a16:creationId xmlns:a16="http://schemas.microsoft.com/office/drawing/2014/main" id="{D906611F-A7E1-8297-BC8F-1A2FA0349ED5}"/>
              </a:ext>
            </a:extLst>
          </p:cNvPr>
          <p:cNvSpPr txBox="1"/>
          <p:nvPr/>
        </p:nvSpPr>
        <p:spPr>
          <a:xfrm>
            <a:off x="2541490" y="906215"/>
            <a:ext cx="5056655" cy="584775"/>
          </a:xfrm>
          <a:prstGeom prst="rect">
            <a:avLst/>
          </a:prstGeom>
          <a:noFill/>
        </p:spPr>
        <p:txBody>
          <a:bodyPr wrap="square">
            <a:spAutoFit/>
          </a:bodyPr>
          <a:lstStyle/>
          <a:p>
            <a:r>
              <a:rPr lang="en-US" sz="3200" dirty="0">
                <a:solidFill>
                  <a:srgbClr val="0070C0"/>
                </a:solidFill>
                <a:latin typeface="Berlin Sans FB Demi" panose="020E0802020502020306" pitchFamily="34" charset="0"/>
              </a:rPr>
              <a:t>Drug Addiction Signs</a:t>
            </a:r>
          </a:p>
        </p:txBody>
      </p:sp>
      <p:sp>
        <p:nvSpPr>
          <p:cNvPr id="5" name="TextBox 4">
            <a:extLst>
              <a:ext uri="{FF2B5EF4-FFF2-40B4-BE49-F238E27FC236}">
                <a16:creationId xmlns:a16="http://schemas.microsoft.com/office/drawing/2014/main" id="{557DB77D-D5E5-D3F9-9F6D-E1C72EDF6B99}"/>
              </a:ext>
            </a:extLst>
          </p:cNvPr>
          <p:cNvSpPr txBox="1"/>
          <p:nvPr/>
        </p:nvSpPr>
        <p:spPr>
          <a:xfrm>
            <a:off x="533400" y="1490990"/>
            <a:ext cx="7620000" cy="2462213"/>
          </a:xfrm>
          <a:prstGeom prst="rect">
            <a:avLst/>
          </a:prstGeom>
          <a:noFill/>
        </p:spPr>
        <p:txBody>
          <a:bodyPr wrap="square">
            <a:spAutoFit/>
          </a:bodyPr>
          <a:lstStyle/>
          <a:p>
            <a:pPr algn="l"/>
            <a:r>
              <a:rPr lang="en-US" sz="1400" b="0" i="0" dirty="0">
                <a:solidFill>
                  <a:srgbClr val="474747"/>
                </a:solidFill>
                <a:effectLst/>
                <a:latin typeface="Open Sans" panose="020B0606030504020204" pitchFamily="34" charset="0"/>
              </a:rPr>
              <a:t>Addiction can happen at any age, but it usually starts when a person is young. It’s the result of changes in the brain that can come from drug use. Addiction affects how people think and what they do. But what exactly are the signs? </a:t>
            </a:r>
          </a:p>
          <a:p>
            <a:pPr algn="l"/>
            <a:endParaRPr lang="en-US" sz="1400" b="0" i="0" dirty="0">
              <a:solidFill>
                <a:srgbClr val="474747"/>
              </a:solidFill>
              <a:effectLst/>
              <a:latin typeface="Open Sans" panose="020B0606030504020204" pitchFamily="34" charset="0"/>
            </a:endParaRPr>
          </a:p>
          <a:p>
            <a:pPr algn="l"/>
            <a:r>
              <a:rPr lang="en-US" sz="1400" b="0" i="0" dirty="0">
                <a:solidFill>
                  <a:srgbClr val="474747"/>
                </a:solidFill>
                <a:effectLst/>
                <a:latin typeface="Open Sans" panose="020B0606030504020204" pitchFamily="34" charset="0"/>
              </a:rPr>
              <a:t>First, it’s important to know that there is no “type” of person who becomes addicted. People can face addiction no matter where they’re from, what they look like, or how much money they have. </a:t>
            </a:r>
          </a:p>
          <a:p>
            <a:pPr algn="l"/>
            <a:endParaRPr lang="en-US" sz="1400" b="0" i="0" dirty="0">
              <a:solidFill>
                <a:srgbClr val="474747"/>
              </a:solidFill>
              <a:effectLst/>
              <a:latin typeface="Open Sans" panose="020B0606030504020204" pitchFamily="34" charset="0"/>
            </a:endParaRPr>
          </a:p>
          <a:p>
            <a:pPr algn="l"/>
            <a:r>
              <a:rPr lang="en-US" sz="1400" b="0" i="0" dirty="0">
                <a:solidFill>
                  <a:srgbClr val="474747"/>
                </a:solidFill>
                <a:effectLst/>
                <a:latin typeface="Open Sans" panose="020B0606030504020204" pitchFamily="34" charset="0"/>
              </a:rPr>
              <a:t>One important sign of addiction is that a person continues to use drugs even though it’s harming their life: physical health, performance at school or work, or relationships. They feel like they can’t stop using drugs, no matter what happens.</a:t>
            </a:r>
          </a:p>
        </p:txBody>
      </p:sp>
      <p:sp>
        <p:nvSpPr>
          <p:cNvPr id="9" name="TextBox 8">
            <a:extLst>
              <a:ext uri="{FF2B5EF4-FFF2-40B4-BE49-F238E27FC236}">
                <a16:creationId xmlns:a16="http://schemas.microsoft.com/office/drawing/2014/main" id="{387479BC-5B60-7844-3349-D4C53848FFAD}"/>
              </a:ext>
            </a:extLst>
          </p:cNvPr>
          <p:cNvSpPr txBox="1"/>
          <p:nvPr/>
        </p:nvSpPr>
        <p:spPr>
          <a:xfrm>
            <a:off x="533400" y="3953203"/>
            <a:ext cx="5105400" cy="1938992"/>
          </a:xfrm>
          <a:prstGeom prst="rect">
            <a:avLst/>
          </a:prstGeom>
          <a:noFill/>
        </p:spPr>
        <p:txBody>
          <a:bodyPr wrap="square">
            <a:spAutoFit/>
          </a:bodyPr>
          <a:lstStyle/>
          <a:p>
            <a:pPr algn="l"/>
            <a:r>
              <a:rPr lang="en-US" sz="1200" b="0" i="0" dirty="0">
                <a:solidFill>
                  <a:srgbClr val="474747"/>
                </a:solidFill>
                <a:effectLst/>
                <a:latin typeface="Open Sans" panose="020B0606030504020204" pitchFamily="34" charset="0"/>
              </a:rPr>
              <a:t>Other signs can include:  </a:t>
            </a:r>
          </a:p>
          <a:p>
            <a:pPr algn="l"/>
            <a:endParaRPr lang="en-US" sz="1200" b="0" i="0" dirty="0">
              <a:solidFill>
                <a:srgbClr val="474747"/>
              </a:solidFill>
              <a:effectLst/>
              <a:latin typeface="Open Sans" panose="020B0606030504020204" pitchFamily="34" charset="0"/>
            </a:endParaRPr>
          </a:p>
          <a:p>
            <a:pPr marL="628650" lvl="1" indent="-171450">
              <a:buFont typeface="Arial" panose="020B0604020202020204" pitchFamily="34" charset="0"/>
              <a:buChar char="•"/>
            </a:pPr>
            <a:r>
              <a:rPr lang="en-US" sz="1200" b="0" i="0" dirty="0">
                <a:solidFill>
                  <a:srgbClr val="474747"/>
                </a:solidFill>
                <a:effectLst/>
                <a:latin typeface="Open Sans" panose="020B0606030504020204" pitchFamily="34" charset="0"/>
              </a:rPr>
              <a:t>Hanging out with different friends than usual.</a:t>
            </a:r>
          </a:p>
          <a:p>
            <a:pPr marL="628650" lvl="1" indent="-171450">
              <a:buFont typeface="Arial" panose="020B0604020202020204" pitchFamily="34" charset="0"/>
              <a:buChar char="•"/>
            </a:pPr>
            <a:r>
              <a:rPr lang="en-US" sz="1200" b="0" i="0" dirty="0">
                <a:solidFill>
                  <a:srgbClr val="474747"/>
                </a:solidFill>
                <a:effectLst/>
                <a:latin typeface="Open Sans" panose="020B0606030504020204" pitchFamily="34" charset="0"/>
              </a:rPr>
              <a:t>Not caring about their appearance. </a:t>
            </a:r>
          </a:p>
          <a:p>
            <a:pPr marL="628650" lvl="1" indent="-171450">
              <a:buFont typeface="Arial" panose="020B0604020202020204" pitchFamily="34" charset="0"/>
              <a:buChar char="•"/>
            </a:pPr>
            <a:r>
              <a:rPr lang="en-US" sz="1200" b="0" i="0" dirty="0">
                <a:solidFill>
                  <a:srgbClr val="474747"/>
                </a:solidFill>
                <a:effectLst/>
                <a:latin typeface="Open Sans" panose="020B0606030504020204" pitchFamily="34" charset="0"/>
              </a:rPr>
              <a:t>Getting lower grades in school. </a:t>
            </a:r>
          </a:p>
          <a:p>
            <a:pPr marL="628650" lvl="1" indent="-171450">
              <a:buFont typeface="Arial" panose="020B0604020202020204" pitchFamily="34" charset="0"/>
              <a:buChar char="•"/>
            </a:pPr>
            <a:r>
              <a:rPr lang="en-US" sz="1200" b="0" i="0" dirty="0">
                <a:solidFill>
                  <a:srgbClr val="474747"/>
                </a:solidFill>
                <a:effectLst/>
                <a:latin typeface="Open Sans" panose="020B0606030504020204" pitchFamily="34" charset="0"/>
              </a:rPr>
              <a:t>Missing classes or skipping school. </a:t>
            </a:r>
          </a:p>
          <a:p>
            <a:pPr marL="628650" lvl="1" indent="-171450">
              <a:buFont typeface="Arial" panose="020B0604020202020204" pitchFamily="34" charset="0"/>
              <a:buChar char="•"/>
            </a:pPr>
            <a:r>
              <a:rPr lang="en-US" sz="1200" b="0" i="0" dirty="0">
                <a:solidFill>
                  <a:srgbClr val="474747"/>
                </a:solidFill>
                <a:effectLst/>
                <a:latin typeface="Open Sans" panose="020B0606030504020204" pitchFamily="34" charset="0"/>
              </a:rPr>
              <a:t>Losing interest in their favorite activities. </a:t>
            </a:r>
          </a:p>
          <a:p>
            <a:pPr marL="628650" lvl="1" indent="-171450">
              <a:buFont typeface="Arial" panose="020B0604020202020204" pitchFamily="34" charset="0"/>
              <a:buChar char="•"/>
            </a:pPr>
            <a:r>
              <a:rPr lang="en-US" sz="1200" b="0" i="0" dirty="0">
                <a:solidFill>
                  <a:srgbClr val="474747"/>
                </a:solidFill>
                <a:effectLst/>
                <a:latin typeface="Open Sans" panose="020B0606030504020204" pitchFamily="34" charset="0"/>
              </a:rPr>
              <a:t>Getting in trouble in school or with the law. </a:t>
            </a:r>
          </a:p>
          <a:p>
            <a:pPr marL="628650" lvl="1" indent="-171450">
              <a:buFont typeface="Arial" panose="020B0604020202020204" pitchFamily="34" charset="0"/>
              <a:buChar char="•"/>
            </a:pPr>
            <a:r>
              <a:rPr lang="en-US" sz="1200" b="0" i="0" dirty="0">
                <a:solidFill>
                  <a:srgbClr val="474747"/>
                </a:solidFill>
                <a:effectLst/>
                <a:latin typeface="Open Sans" panose="020B0606030504020204" pitchFamily="34" charset="0"/>
              </a:rPr>
              <a:t>Having different eating or sleeping habits. </a:t>
            </a:r>
          </a:p>
          <a:p>
            <a:pPr marL="628650" lvl="1" indent="-171450">
              <a:buFont typeface="Arial" panose="020B0604020202020204" pitchFamily="34" charset="0"/>
              <a:buChar char="•"/>
            </a:pPr>
            <a:r>
              <a:rPr lang="en-US" sz="1200" b="0" i="0" dirty="0">
                <a:solidFill>
                  <a:srgbClr val="474747"/>
                </a:solidFill>
                <a:effectLst/>
                <a:latin typeface="Open Sans" panose="020B0606030504020204" pitchFamily="34" charset="0"/>
              </a:rPr>
              <a:t>Having more problems with family members and friends. </a:t>
            </a:r>
          </a:p>
        </p:txBody>
      </p:sp>
      <p:sp>
        <p:nvSpPr>
          <p:cNvPr id="10" name="TextBox 9">
            <a:extLst>
              <a:ext uri="{FF2B5EF4-FFF2-40B4-BE49-F238E27FC236}">
                <a16:creationId xmlns:a16="http://schemas.microsoft.com/office/drawing/2014/main" id="{D34496E2-7E9D-FC79-6987-346F5BB6A4D4}"/>
              </a:ext>
            </a:extLst>
          </p:cNvPr>
          <p:cNvSpPr txBox="1"/>
          <p:nvPr/>
        </p:nvSpPr>
        <p:spPr>
          <a:xfrm>
            <a:off x="7391400" y="6172200"/>
            <a:ext cx="1219200" cy="215444"/>
          </a:xfrm>
          <a:prstGeom prst="rect">
            <a:avLst/>
          </a:prstGeom>
          <a:noFill/>
        </p:spPr>
        <p:txBody>
          <a:bodyPr wrap="square" rtlCol="0">
            <a:spAutoFit/>
          </a:bodyPr>
          <a:lstStyle/>
          <a:p>
            <a:r>
              <a:rPr lang="en-US" sz="800" dirty="0"/>
              <a:t>Courtesy of NIDA</a:t>
            </a:r>
          </a:p>
        </p:txBody>
      </p:sp>
      <p:pic>
        <p:nvPicPr>
          <p:cNvPr id="11" name="Picture 2" descr="Say No To Drugs Vector Art, Icons, and Graphics for Free Download">
            <a:extLst>
              <a:ext uri="{FF2B5EF4-FFF2-40B4-BE49-F238E27FC236}">
                <a16:creationId xmlns:a16="http://schemas.microsoft.com/office/drawing/2014/main" id="{0754D26D-D9C7-13E0-1690-5181D49EA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150101"/>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22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698305" cy="4444522"/>
          </a:xfrm>
          <a:prstGeom prst="rect">
            <a:avLst/>
          </a:prstGeom>
        </p:spPr>
      </p:pic>
    </p:spTree>
    <p:extLst>
      <p:ext uri="{BB962C8B-B14F-4D97-AF65-F5344CB8AC3E}">
        <p14:creationId xmlns:p14="http://schemas.microsoft.com/office/powerpoint/2010/main" val="340441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352440971"/>
              </p:ext>
            </p:extLst>
          </p:nvPr>
        </p:nvGraphicFramePr>
        <p:xfrm>
          <a:off x="800100" y="685800"/>
          <a:ext cx="75438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43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B93407A-78A4-4030-B8B7-0747806E0AAB}"/>
              </a:ext>
            </a:extLst>
          </p:cNvPr>
          <p:cNvGraphicFramePr/>
          <p:nvPr>
            <p:extLst>
              <p:ext uri="{D42A27DB-BD31-4B8C-83A1-F6EECF244321}">
                <p14:modId xmlns:p14="http://schemas.microsoft.com/office/powerpoint/2010/main" val="17378744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275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DB0A797-F2F8-43E7-BCEA-6C0826F9CA48}"/>
              </a:ext>
            </a:extLst>
          </p:cNvPr>
          <p:cNvSpPr txBox="1"/>
          <p:nvPr/>
        </p:nvSpPr>
        <p:spPr>
          <a:xfrm>
            <a:off x="661987" y="5181600"/>
            <a:ext cx="7667625" cy="923330"/>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ts val="600"/>
              </a:spcAft>
              <a:buClrTx/>
              <a:buSzTx/>
              <a:buFontTx/>
              <a:buNone/>
              <a:tabLst/>
              <a:defRPr/>
            </a:pPr>
            <a:r>
              <a:rPr lang="en-US" sz="5400" dirty="0">
                <a:ln w="3175" cmpd="sng">
                  <a:noFill/>
                </a:ln>
                <a:solidFill>
                  <a:prstClr val="black">
                    <a:lumMod val="85000"/>
                    <a:lumOff val="15000"/>
                  </a:prstClr>
                </a:solidFill>
                <a:latin typeface="+mn-lt"/>
              </a:rPr>
              <a:t>February </a:t>
            </a:r>
            <a:r>
              <a:rPr kumimoji="0" lang="en-US" sz="5400" b="0" i="0" u="none" strike="noStrike" kern="1200" cap="none" spc="0" normalizeH="0" baseline="0" noProof="0" dirty="0">
                <a:ln w="3175" cmpd="sng">
                  <a:noFill/>
                </a:ln>
                <a:solidFill>
                  <a:prstClr val="black">
                    <a:lumMod val="85000"/>
                    <a:lumOff val="15000"/>
                  </a:prstClr>
                </a:solidFill>
                <a:effectLst/>
                <a:uLnTx/>
                <a:uFillTx/>
                <a:latin typeface="+mn-lt"/>
                <a:ea typeface="+mn-ea"/>
                <a:cs typeface="Arial" charset="0"/>
              </a:rPr>
              <a:t>Response Times</a:t>
            </a:r>
          </a:p>
        </p:txBody>
      </p:sp>
      <p:graphicFrame>
        <p:nvGraphicFramePr>
          <p:cNvPr id="2" name="Table 1">
            <a:extLst>
              <a:ext uri="{FF2B5EF4-FFF2-40B4-BE49-F238E27FC236}">
                <a16:creationId xmlns:a16="http://schemas.microsoft.com/office/drawing/2014/main" id="{BE89480E-1FC1-F33D-DCD7-A00864A72998}"/>
              </a:ext>
            </a:extLst>
          </p:cNvPr>
          <p:cNvGraphicFramePr>
            <a:graphicFrameLocks noGrp="1"/>
          </p:cNvGraphicFramePr>
          <p:nvPr>
            <p:extLst>
              <p:ext uri="{D42A27DB-BD31-4B8C-83A1-F6EECF244321}">
                <p14:modId xmlns:p14="http://schemas.microsoft.com/office/powerpoint/2010/main" val="3416316597"/>
              </p:ext>
            </p:extLst>
          </p:nvPr>
        </p:nvGraphicFramePr>
        <p:xfrm>
          <a:off x="762000" y="1143000"/>
          <a:ext cx="7772399" cy="3733800"/>
        </p:xfrm>
        <a:graphic>
          <a:graphicData uri="http://schemas.openxmlformats.org/drawingml/2006/table">
            <a:tbl>
              <a:tblPr/>
              <a:tblGrid>
                <a:gridCol w="1069382">
                  <a:extLst>
                    <a:ext uri="{9D8B030D-6E8A-4147-A177-3AD203B41FA5}">
                      <a16:colId xmlns:a16="http://schemas.microsoft.com/office/drawing/2014/main" val="3932852340"/>
                    </a:ext>
                  </a:extLst>
                </a:gridCol>
                <a:gridCol w="1941163">
                  <a:extLst>
                    <a:ext uri="{9D8B030D-6E8A-4147-A177-3AD203B41FA5}">
                      <a16:colId xmlns:a16="http://schemas.microsoft.com/office/drawing/2014/main" val="2380129056"/>
                    </a:ext>
                  </a:extLst>
                </a:gridCol>
                <a:gridCol w="2313122">
                  <a:extLst>
                    <a:ext uri="{9D8B030D-6E8A-4147-A177-3AD203B41FA5}">
                      <a16:colId xmlns:a16="http://schemas.microsoft.com/office/drawing/2014/main" val="2107746035"/>
                    </a:ext>
                  </a:extLst>
                </a:gridCol>
                <a:gridCol w="2448732">
                  <a:extLst>
                    <a:ext uri="{9D8B030D-6E8A-4147-A177-3AD203B41FA5}">
                      <a16:colId xmlns:a16="http://schemas.microsoft.com/office/drawing/2014/main" val="249855549"/>
                    </a:ext>
                  </a:extLst>
                </a:gridCol>
              </a:tblGrid>
              <a:tr h="933450">
                <a:tc>
                  <a:txBody>
                    <a:bodyPr/>
                    <a:lstStyle/>
                    <a:p>
                      <a:pPr algn="l" fontAlgn="b"/>
                      <a:r>
                        <a:rPr lang="en-US" sz="1100" b="1" i="0" u="none" strike="noStrike">
                          <a:solidFill>
                            <a:srgbClr val="000000"/>
                          </a:solidFill>
                          <a:effectLst/>
                          <a:latin typeface="Calibri" panose="020F0502020204030204" pitchFamily="34" charset="0"/>
                        </a:rPr>
                        <a:t>Priority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1" i="0" u="none" strike="noStrike">
                          <a:solidFill>
                            <a:srgbClr val="000000"/>
                          </a:solidFill>
                          <a:effectLst/>
                          <a:latin typeface="Calibri" panose="020F0502020204030204" pitchFamily="34" charset="0"/>
                        </a:rPr>
                        <a:t>Average of Dispatch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1" i="0" u="none" strike="noStrike">
                          <a:solidFill>
                            <a:srgbClr val="000000"/>
                          </a:solidFill>
                          <a:effectLst/>
                          <a:latin typeface="Calibri" panose="020F0502020204030204" pitchFamily="34" charset="0"/>
                        </a:rPr>
                        <a:t>Average of Officer Travel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1" i="0" u="none" strike="noStrike">
                          <a:solidFill>
                            <a:srgbClr val="000000"/>
                          </a:solidFill>
                          <a:effectLst/>
                          <a:latin typeface="Calibri" panose="020F0502020204030204" pitchFamily="34" charset="0"/>
                        </a:rPr>
                        <a:t>Average of Total Response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6491086"/>
                  </a:ext>
                </a:extLst>
              </a:tr>
              <a:tr h="933450">
                <a:tc>
                  <a:txBody>
                    <a:bodyPr/>
                    <a:lstStyle/>
                    <a:p>
                      <a:pPr algn="l"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367444"/>
                  </a:ext>
                </a:extLst>
              </a:tr>
              <a:tr h="933450">
                <a:tc>
                  <a:txBody>
                    <a:bodyPr/>
                    <a:lstStyle/>
                    <a:p>
                      <a:pPr algn="l"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770708"/>
                  </a:ext>
                </a:extLst>
              </a:tr>
              <a:tr h="933450">
                <a:tc>
                  <a:txBody>
                    <a:bodyPr/>
                    <a:lstStyle/>
                    <a:p>
                      <a:pPr algn="l"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04:56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969818"/>
                  </a:ext>
                </a:extLst>
              </a:tr>
            </a:tbl>
          </a:graphicData>
        </a:graphic>
      </p:graphicFrame>
    </p:spTree>
    <p:extLst>
      <p:ext uri="{BB962C8B-B14F-4D97-AF65-F5344CB8AC3E}">
        <p14:creationId xmlns:p14="http://schemas.microsoft.com/office/powerpoint/2010/main" val="116250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2662" y="458417"/>
            <a:ext cx="6193235" cy="599267"/>
          </a:xfrm>
        </p:spPr>
        <p:txBody>
          <a:bodyPr>
            <a:noAutofit/>
          </a:bodyPr>
          <a:lstStyle/>
          <a:p>
            <a:pPr>
              <a:defRPr/>
            </a:pPr>
            <a:r>
              <a:rPr lang="en-US" b="1" dirty="0">
                <a:ln w="9525">
                  <a:solidFill>
                    <a:schemeClr val="tx1">
                      <a:lumMod val="95000"/>
                      <a:lumOff val="5000"/>
                    </a:schemeClr>
                  </a:solidFill>
                  <a:prstDash val="solid"/>
                </a:ln>
                <a:solidFill>
                  <a:schemeClr val="accent3">
                    <a:lumMod val="75000"/>
                  </a:schemeClr>
                </a:solidFill>
                <a:effectLst>
                  <a:outerShdw blurRad="12700" dist="38100" dir="2700000" algn="tl" rotWithShape="0">
                    <a:schemeClr val="accent5">
                      <a:lumMod val="60000"/>
                      <a:lumOff val="40000"/>
                    </a:schemeClr>
                  </a:outerShdw>
                </a:effectLst>
              </a:rPr>
              <a:t>Overall UCR Crime View</a:t>
            </a:r>
          </a:p>
        </p:txBody>
      </p:sp>
      <p:grpSp>
        <p:nvGrpSpPr>
          <p:cNvPr id="8196" name="Group 241"/>
          <p:cNvGrpSpPr>
            <a:grpSpLocks/>
          </p:cNvGrpSpPr>
          <p:nvPr/>
        </p:nvGrpSpPr>
        <p:grpSpPr bwMode="auto">
          <a:xfrm>
            <a:off x="609600" y="990600"/>
            <a:ext cx="7924800" cy="5495517"/>
            <a:chOff x="240" y="1056"/>
            <a:chExt cx="5142" cy="3014"/>
          </a:xfrm>
        </p:grpSpPr>
        <p:sp>
          <p:nvSpPr>
            <p:cNvPr id="8197" name="Rectangle 4"/>
            <p:cNvSpPr>
              <a:spLocks noChangeArrowheads="1"/>
            </p:cNvSpPr>
            <p:nvPr/>
          </p:nvSpPr>
          <p:spPr bwMode="auto">
            <a:xfrm>
              <a:off x="2664" y="3748"/>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49</a:t>
              </a:r>
            </a:p>
          </p:txBody>
        </p:sp>
        <p:sp>
          <p:nvSpPr>
            <p:cNvPr id="8198" name="Rectangle 5"/>
            <p:cNvSpPr>
              <a:spLocks noChangeArrowheads="1"/>
            </p:cNvSpPr>
            <p:nvPr/>
          </p:nvSpPr>
          <p:spPr bwMode="auto">
            <a:xfrm>
              <a:off x="2643" y="3421"/>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4</a:t>
              </a:r>
            </a:p>
          </p:txBody>
        </p:sp>
        <p:sp>
          <p:nvSpPr>
            <p:cNvPr id="8199" name="Rectangle 6"/>
            <p:cNvSpPr>
              <a:spLocks noChangeArrowheads="1"/>
            </p:cNvSpPr>
            <p:nvPr/>
          </p:nvSpPr>
          <p:spPr bwMode="auto">
            <a:xfrm>
              <a:off x="2643" y="3099"/>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32</a:t>
              </a:r>
            </a:p>
          </p:txBody>
        </p:sp>
        <p:sp>
          <p:nvSpPr>
            <p:cNvPr id="8200" name="Rectangle 7"/>
            <p:cNvSpPr>
              <a:spLocks noChangeArrowheads="1"/>
            </p:cNvSpPr>
            <p:nvPr/>
          </p:nvSpPr>
          <p:spPr bwMode="auto">
            <a:xfrm>
              <a:off x="2643" y="2776"/>
              <a:ext cx="1366" cy="323"/>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5</a:t>
              </a:r>
            </a:p>
          </p:txBody>
        </p:sp>
        <p:sp>
          <p:nvSpPr>
            <p:cNvPr id="8201" name="Rectangle 8"/>
            <p:cNvSpPr>
              <a:spLocks noChangeArrowheads="1"/>
            </p:cNvSpPr>
            <p:nvPr/>
          </p:nvSpPr>
          <p:spPr bwMode="auto">
            <a:xfrm>
              <a:off x="2643" y="2454"/>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6</a:t>
              </a:r>
            </a:p>
          </p:txBody>
        </p:sp>
        <p:sp>
          <p:nvSpPr>
            <p:cNvPr id="8202" name="Rectangle 9"/>
            <p:cNvSpPr>
              <a:spLocks noChangeArrowheads="1"/>
            </p:cNvSpPr>
            <p:nvPr/>
          </p:nvSpPr>
          <p:spPr bwMode="auto">
            <a:xfrm>
              <a:off x="2643" y="2132"/>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2</a:t>
              </a:r>
            </a:p>
          </p:txBody>
        </p:sp>
        <p:sp>
          <p:nvSpPr>
            <p:cNvPr id="8203" name="Rectangle 10"/>
            <p:cNvSpPr>
              <a:spLocks noChangeArrowheads="1"/>
            </p:cNvSpPr>
            <p:nvPr/>
          </p:nvSpPr>
          <p:spPr bwMode="auto">
            <a:xfrm>
              <a:off x="2669" y="1817"/>
              <a:ext cx="1372"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0</a:t>
              </a:r>
            </a:p>
          </p:txBody>
        </p:sp>
        <p:sp>
          <p:nvSpPr>
            <p:cNvPr id="8204" name="Rectangle 11"/>
            <p:cNvSpPr>
              <a:spLocks noChangeArrowheads="1"/>
            </p:cNvSpPr>
            <p:nvPr/>
          </p:nvSpPr>
          <p:spPr bwMode="auto">
            <a:xfrm>
              <a:off x="2643" y="1488"/>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0</a:t>
              </a:r>
            </a:p>
          </p:txBody>
        </p:sp>
        <p:sp>
          <p:nvSpPr>
            <p:cNvPr id="8205" name="Rectangle 12"/>
            <p:cNvSpPr>
              <a:spLocks noChangeArrowheads="1"/>
            </p:cNvSpPr>
            <p:nvPr/>
          </p:nvSpPr>
          <p:spPr bwMode="auto">
            <a:xfrm>
              <a:off x="2658" y="1056"/>
              <a:ext cx="1366" cy="43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February 22</a:t>
              </a:r>
            </a:p>
          </p:txBody>
        </p:sp>
        <p:sp>
          <p:nvSpPr>
            <p:cNvPr id="8206" name="Rectangle 24"/>
            <p:cNvSpPr>
              <a:spLocks noChangeArrowheads="1"/>
            </p:cNvSpPr>
            <p:nvPr/>
          </p:nvSpPr>
          <p:spPr bwMode="auto">
            <a:xfrm>
              <a:off x="4009" y="3421"/>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3</a:t>
              </a:r>
            </a:p>
            <a:p>
              <a:pPr algn="ctr" eaLnBrk="1" hangingPunct="1">
                <a:spcBef>
                  <a:spcPct val="0"/>
                </a:spcBef>
                <a:buClrTx/>
                <a:buSzTx/>
                <a:buFontTx/>
                <a:buNone/>
              </a:pPr>
              <a:endParaRPr lang="en-US" altLang="en-US" sz="2400" dirty="0">
                <a:solidFill>
                  <a:srgbClr val="000000"/>
                </a:solidFill>
                <a:latin typeface="Arial" charset="0"/>
              </a:endParaRPr>
            </a:p>
          </p:txBody>
        </p:sp>
        <p:sp>
          <p:nvSpPr>
            <p:cNvPr id="8207" name="Rectangle 25"/>
            <p:cNvSpPr>
              <a:spLocks noChangeArrowheads="1"/>
            </p:cNvSpPr>
            <p:nvPr/>
          </p:nvSpPr>
          <p:spPr bwMode="auto">
            <a:xfrm>
              <a:off x="240" y="3421"/>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Stolen Auto</a:t>
              </a:r>
            </a:p>
          </p:txBody>
        </p:sp>
        <p:sp>
          <p:nvSpPr>
            <p:cNvPr id="8208" name="Rectangle 28"/>
            <p:cNvSpPr>
              <a:spLocks noChangeArrowheads="1"/>
            </p:cNvSpPr>
            <p:nvPr/>
          </p:nvSpPr>
          <p:spPr bwMode="auto">
            <a:xfrm>
              <a:off x="4015" y="1056"/>
              <a:ext cx="1367" cy="43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February 23</a:t>
              </a:r>
            </a:p>
          </p:txBody>
        </p:sp>
        <p:sp>
          <p:nvSpPr>
            <p:cNvPr id="8209" name="Rectangle 29"/>
            <p:cNvSpPr>
              <a:spLocks noChangeArrowheads="1"/>
            </p:cNvSpPr>
            <p:nvPr/>
          </p:nvSpPr>
          <p:spPr bwMode="auto">
            <a:xfrm>
              <a:off x="240" y="1056"/>
              <a:ext cx="2403" cy="432"/>
            </a:xfrm>
            <a:prstGeom prst="rect">
              <a:avLst/>
            </a:prstGeom>
            <a:noFill/>
            <a:ln w="38100" cmpd="sng">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2400" dirty="0">
                <a:solidFill>
                  <a:srgbClr val="000000"/>
                </a:solidFill>
                <a:latin typeface="Arial" charset="0"/>
              </a:endParaRPr>
            </a:p>
          </p:txBody>
        </p:sp>
        <p:sp>
          <p:nvSpPr>
            <p:cNvPr id="8210" name="Rectangle 32"/>
            <p:cNvSpPr>
              <a:spLocks noChangeArrowheads="1"/>
            </p:cNvSpPr>
            <p:nvPr/>
          </p:nvSpPr>
          <p:spPr bwMode="auto">
            <a:xfrm>
              <a:off x="4009" y="3730"/>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53</a:t>
              </a:r>
            </a:p>
          </p:txBody>
        </p:sp>
        <p:sp>
          <p:nvSpPr>
            <p:cNvPr id="8211" name="Rectangle 33"/>
            <p:cNvSpPr>
              <a:spLocks noChangeArrowheads="1"/>
            </p:cNvSpPr>
            <p:nvPr/>
          </p:nvSpPr>
          <p:spPr bwMode="auto">
            <a:xfrm>
              <a:off x="240" y="3689"/>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Total</a:t>
              </a:r>
            </a:p>
          </p:txBody>
        </p:sp>
        <p:sp>
          <p:nvSpPr>
            <p:cNvPr id="8212" name="Rectangle 36"/>
            <p:cNvSpPr>
              <a:spLocks noChangeArrowheads="1"/>
            </p:cNvSpPr>
            <p:nvPr/>
          </p:nvSpPr>
          <p:spPr bwMode="auto">
            <a:xfrm>
              <a:off x="4009" y="3099"/>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42</a:t>
              </a:r>
            </a:p>
          </p:txBody>
        </p:sp>
        <p:sp>
          <p:nvSpPr>
            <p:cNvPr id="8213" name="Rectangle 37"/>
            <p:cNvSpPr>
              <a:spLocks noChangeArrowheads="1"/>
            </p:cNvSpPr>
            <p:nvPr/>
          </p:nvSpPr>
          <p:spPr bwMode="auto">
            <a:xfrm>
              <a:off x="240" y="3099"/>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Theft</a:t>
              </a:r>
            </a:p>
          </p:txBody>
        </p:sp>
        <p:sp>
          <p:nvSpPr>
            <p:cNvPr id="8214" name="Rectangle 40"/>
            <p:cNvSpPr>
              <a:spLocks noChangeArrowheads="1"/>
            </p:cNvSpPr>
            <p:nvPr/>
          </p:nvSpPr>
          <p:spPr bwMode="auto">
            <a:xfrm>
              <a:off x="4015" y="2776"/>
              <a:ext cx="1367" cy="323"/>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2</a:t>
              </a:r>
            </a:p>
          </p:txBody>
        </p:sp>
        <p:sp>
          <p:nvSpPr>
            <p:cNvPr id="8215" name="Rectangle 41"/>
            <p:cNvSpPr>
              <a:spLocks noChangeArrowheads="1"/>
            </p:cNvSpPr>
            <p:nvPr/>
          </p:nvSpPr>
          <p:spPr bwMode="auto">
            <a:xfrm>
              <a:off x="240" y="2776"/>
              <a:ext cx="2403" cy="323"/>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Burglary</a:t>
              </a:r>
            </a:p>
          </p:txBody>
        </p:sp>
        <p:sp>
          <p:nvSpPr>
            <p:cNvPr id="8216" name="Rectangle 44"/>
            <p:cNvSpPr>
              <a:spLocks noChangeArrowheads="1"/>
            </p:cNvSpPr>
            <p:nvPr/>
          </p:nvSpPr>
          <p:spPr bwMode="auto">
            <a:xfrm>
              <a:off x="4009" y="2454"/>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6</a:t>
              </a:r>
            </a:p>
          </p:txBody>
        </p:sp>
        <p:sp>
          <p:nvSpPr>
            <p:cNvPr id="8217" name="Rectangle 45"/>
            <p:cNvSpPr>
              <a:spLocks noChangeArrowheads="1"/>
            </p:cNvSpPr>
            <p:nvPr/>
          </p:nvSpPr>
          <p:spPr bwMode="auto">
            <a:xfrm>
              <a:off x="240" y="2454"/>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Assault</a:t>
              </a:r>
            </a:p>
          </p:txBody>
        </p:sp>
        <p:sp>
          <p:nvSpPr>
            <p:cNvPr id="8218" name="Rectangle 48"/>
            <p:cNvSpPr>
              <a:spLocks noChangeArrowheads="1"/>
            </p:cNvSpPr>
            <p:nvPr/>
          </p:nvSpPr>
          <p:spPr bwMode="auto">
            <a:xfrm>
              <a:off x="4009" y="2132"/>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0</a:t>
              </a:r>
            </a:p>
            <a:p>
              <a:pPr algn="ctr" eaLnBrk="1" hangingPunct="1">
                <a:spcBef>
                  <a:spcPct val="0"/>
                </a:spcBef>
                <a:buClrTx/>
                <a:buSzTx/>
                <a:buFontTx/>
                <a:buNone/>
              </a:pPr>
              <a:endParaRPr lang="en-US" altLang="en-US" sz="2400" dirty="0">
                <a:solidFill>
                  <a:srgbClr val="000000"/>
                </a:solidFill>
                <a:latin typeface="Arial" charset="0"/>
              </a:endParaRPr>
            </a:p>
          </p:txBody>
        </p:sp>
        <p:sp>
          <p:nvSpPr>
            <p:cNvPr id="8219" name="Rectangle 49"/>
            <p:cNvSpPr>
              <a:spLocks noChangeArrowheads="1"/>
            </p:cNvSpPr>
            <p:nvPr/>
          </p:nvSpPr>
          <p:spPr bwMode="auto">
            <a:xfrm>
              <a:off x="240" y="2132"/>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Robbery</a:t>
              </a:r>
            </a:p>
          </p:txBody>
        </p:sp>
        <p:sp>
          <p:nvSpPr>
            <p:cNvPr id="8220" name="Rectangle 52"/>
            <p:cNvSpPr>
              <a:spLocks noChangeArrowheads="1"/>
            </p:cNvSpPr>
            <p:nvPr/>
          </p:nvSpPr>
          <p:spPr bwMode="auto">
            <a:xfrm>
              <a:off x="3988" y="1810"/>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0</a:t>
              </a:r>
            </a:p>
          </p:txBody>
        </p:sp>
        <p:sp>
          <p:nvSpPr>
            <p:cNvPr id="8221" name="Rectangle 53"/>
            <p:cNvSpPr>
              <a:spLocks noChangeArrowheads="1"/>
            </p:cNvSpPr>
            <p:nvPr/>
          </p:nvSpPr>
          <p:spPr bwMode="auto">
            <a:xfrm>
              <a:off x="240" y="1810"/>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Rape</a:t>
              </a:r>
            </a:p>
          </p:txBody>
        </p:sp>
        <p:sp>
          <p:nvSpPr>
            <p:cNvPr id="8222" name="Rectangle 56"/>
            <p:cNvSpPr>
              <a:spLocks noChangeArrowheads="1"/>
            </p:cNvSpPr>
            <p:nvPr/>
          </p:nvSpPr>
          <p:spPr bwMode="auto">
            <a:xfrm>
              <a:off x="4009" y="1488"/>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0</a:t>
              </a:r>
            </a:p>
          </p:txBody>
        </p:sp>
        <p:sp>
          <p:nvSpPr>
            <p:cNvPr id="8223" name="Rectangle 57"/>
            <p:cNvSpPr>
              <a:spLocks noChangeArrowheads="1"/>
            </p:cNvSpPr>
            <p:nvPr/>
          </p:nvSpPr>
          <p:spPr bwMode="auto">
            <a:xfrm>
              <a:off x="240" y="1488"/>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Homicide</a:t>
              </a:r>
            </a:p>
          </p:txBody>
        </p:sp>
        <p:sp>
          <p:nvSpPr>
            <p:cNvPr id="8224" name="Line 58"/>
            <p:cNvSpPr>
              <a:spLocks noChangeShapeType="1"/>
            </p:cNvSpPr>
            <p:nvPr/>
          </p:nvSpPr>
          <p:spPr bwMode="auto">
            <a:xfrm>
              <a:off x="240" y="1810"/>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5" name="Line 59"/>
            <p:cNvSpPr>
              <a:spLocks noChangeShapeType="1"/>
            </p:cNvSpPr>
            <p:nvPr/>
          </p:nvSpPr>
          <p:spPr bwMode="auto">
            <a:xfrm>
              <a:off x="240" y="2132"/>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6" name="Line 60"/>
            <p:cNvSpPr>
              <a:spLocks noChangeShapeType="1"/>
            </p:cNvSpPr>
            <p:nvPr/>
          </p:nvSpPr>
          <p:spPr bwMode="auto">
            <a:xfrm>
              <a:off x="240" y="2454"/>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7" name="Line 61"/>
            <p:cNvSpPr>
              <a:spLocks noChangeShapeType="1"/>
            </p:cNvSpPr>
            <p:nvPr/>
          </p:nvSpPr>
          <p:spPr bwMode="auto">
            <a:xfrm>
              <a:off x="240" y="2776"/>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8" name="Line 62"/>
            <p:cNvSpPr>
              <a:spLocks noChangeShapeType="1"/>
            </p:cNvSpPr>
            <p:nvPr/>
          </p:nvSpPr>
          <p:spPr bwMode="auto">
            <a:xfrm>
              <a:off x="246" y="3099"/>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9" name="Line 63"/>
            <p:cNvSpPr>
              <a:spLocks noChangeShapeType="1"/>
            </p:cNvSpPr>
            <p:nvPr/>
          </p:nvSpPr>
          <p:spPr bwMode="auto">
            <a:xfrm>
              <a:off x="240" y="3421"/>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0" name="Line 67"/>
            <p:cNvSpPr>
              <a:spLocks noChangeShapeType="1"/>
            </p:cNvSpPr>
            <p:nvPr/>
          </p:nvSpPr>
          <p:spPr bwMode="auto">
            <a:xfrm>
              <a:off x="240" y="1488"/>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1" name="Line 68"/>
            <p:cNvSpPr>
              <a:spLocks noChangeShapeType="1"/>
            </p:cNvSpPr>
            <p:nvPr/>
          </p:nvSpPr>
          <p:spPr bwMode="auto">
            <a:xfrm>
              <a:off x="240" y="3743"/>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2" name="Line 75"/>
            <p:cNvSpPr>
              <a:spLocks noChangeShapeType="1"/>
            </p:cNvSpPr>
            <p:nvPr/>
          </p:nvSpPr>
          <p:spPr bwMode="auto">
            <a:xfrm>
              <a:off x="2643" y="1056"/>
              <a:ext cx="0" cy="3009"/>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3" name="Line 81"/>
            <p:cNvSpPr>
              <a:spLocks noChangeShapeType="1"/>
            </p:cNvSpPr>
            <p:nvPr/>
          </p:nvSpPr>
          <p:spPr bwMode="auto">
            <a:xfrm>
              <a:off x="4009" y="1056"/>
              <a:ext cx="0" cy="3009"/>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35" name="Line 64"/>
            <p:cNvSpPr>
              <a:spLocks noChangeShapeType="1"/>
            </p:cNvSpPr>
            <p:nvPr/>
          </p:nvSpPr>
          <p:spPr bwMode="auto">
            <a:xfrm>
              <a:off x="240" y="1488"/>
              <a:ext cx="0" cy="2577"/>
            </a:xfrm>
            <a:prstGeom prst="line">
              <a:avLst/>
            </a:prstGeom>
            <a:noFill/>
            <a:ln w="38100" cap="sq"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6" name="Line 73"/>
            <p:cNvSpPr>
              <a:spLocks noChangeShapeType="1"/>
            </p:cNvSpPr>
            <p:nvPr/>
          </p:nvSpPr>
          <p:spPr bwMode="auto">
            <a:xfrm>
              <a:off x="5376" y="1056"/>
              <a:ext cx="0" cy="3009"/>
            </a:xfrm>
            <a:prstGeom prst="line">
              <a:avLst/>
            </a:prstGeom>
            <a:noFill/>
            <a:ln w="38100" cap="sq"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7" name="Line 80"/>
            <p:cNvSpPr>
              <a:spLocks noChangeShapeType="1"/>
            </p:cNvSpPr>
            <p:nvPr/>
          </p:nvSpPr>
          <p:spPr bwMode="auto">
            <a:xfrm>
              <a:off x="240" y="4065"/>
              <a:ext cx="5136" cy="0"/>
            </a:xfrm>
            <a:prstGeom prst="line">
              <a:avLst/>
            </a:prstGeom>
            <a:noFill/>
            <a:ln w="38100" cap="sq"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200280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283840567"/>
              </p:ext>
            </p:extLst>
          </p:nvPr>
        </p:nvGraphicFramePr>
        <p:xfrm>
          <a:off x="762000" y="1088886"/>
          <a:ext cx="7467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28800" y="381000"/>
            <a:ext cx="5029200" cy="707886"/>
          </a:xfrm>
          <a:prstGeom prst="rect">
            <a:avLst/>
          </a:prstGeom>
          <a:noFill/>
        </p:spPr>
        <p:txBody>
          <a:bodyPr wrap="square" rtlCol="0">
            <a:spAutoFit/>
          </a:bodyPr>
          <a:lstStyle/>
          <a:p>
            <a:pPr algn="ctr"/>
            <a:r>
              <a:rPr lang="en-US" sz="4000" dirty="0">
                <a:solidFill>
                  <a:schemeClr val="accent3">
                    <a:lumMod val="75000"/>
                  </a:schemeClr>
                </a:solidFill>
                <a:latin typeface="Broadway" panose="04040905080B02020502" pitchFamily="82" charset="0"/>
              </a:rPr>
              <a:t>Arrests</a:t>
            </a:r>
          </a:p>
        </p:txBody>
      </p:sp>
    </p:spTree>
    <p:extLst>
      <p:ext uri="{BB962C8B-B14F-4D97-AF65-F5344CB8AC3E}">
        <p14:creationId xmlns:p14="http://schemas.microsoft.com/office/powerpoint/2010/main" val="183275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530442049"/>
              </p:ext>
            </p:extLst>
          </p:nvPr>
        </p:nvGraphicFramePr>
        <p:xfrm>
          <a:off x="685800" y="838200"/>
          <a:ext cx="75438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28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F861601-D079-4014-BD74-81AFAC8C9486}"/>
              </a:ext>
            </a:extLst>
          </p:cNvPr>
          <p:cNvGraphicFramePr/>
          <p:nvPr>
            <p:extLst>
              <p:ext uri="{D42A27DB-BD31-4B8C-83A1-F6EECF244321}">
                <p14:modId xmlns:p14="http://schemas.microsoft.com/office/powerpoint/2010/main" val="176934309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21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975749424"/>
              </p:ext>
            </p:extLst>
          </p:nvPr>
        </p:nvGraphicFramePr>
        <p:xfrm>
          <a:off x="838200" y="762000"/>
          <a:ext cx="73152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264062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2EA9FFBD1A194B83FDA4EC028E449A" ma:contentTypeVersion="11" ma:contentTypeDescription="Create a new document." ma:contentTypeScope="" ma:versionID="cef31fbc84fb5999cbb16b49eee00add">
  <xsd:schema xmlns:xsd="http://www.w3.org/2001/XMLSchema" xmlns:xs="http://www.w3.org/2001/XMLSchema" xmlns:p="http://schemas.microsoft.com/office/2006/metadata/properties" xmlns:ns3="db20fbd9-901d-41ad-b051-8166eafa454a" xmlns:ns4="0d0c87f3-38be-4046-87aa-e5f2ea5eea15" targetNamespace="http://schemas.microsoft.com/office/2006/metadata/properties" ma:root="true" ma:fieldsID="93770ee313665805822d34e32f8b9d3b" ns3:_="" ns4:_="">
    <xsd:import namespace="db20fbd9-901d-41ad-b051-8166eafa454a"/>
    <xsd:import namespace="0d0c87f3-38be-4046-87aa-e5f2ea5eea1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0fbd9-901d-41ad-b051-8166eafa45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0c87f3-38be-4046-87aa-e5f2ea5eea1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AB1D5F-E10C-4F03-BE63-FE34B70D95AF}">
  <ds:schemaRefs>
    <ds:schemaRef ds:uri="http://purl.org/dc/terms/"/>
    <ds:schemaRef ds:uri="http://schemas.openxmlformats.org/package/2006/metadata/core-properties"/>
    <ds:schemaRef ds:uri="http://schemas.microsoft.com/office/2006/documentManagement/types"/>
    <ds:schemaRef ds:uri="0d0c87f3-38be-4046-87aa-e5f2ea5eea15"/>
    <ds:schemaRef ds:uri="http://purl.org/dc/elements/1.1/"/>
    <ds:schemaRef ds:uri="http://purl.org/dc/dcmitype/"/>
    <ds:schemaRef ds:uri="http://www.w3.org/XML/1998/namespace"/>
    <ds:schemaRef ds:uri="db20fbd9-901d-41ad-b051-8166eafa454a"/>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86A9562-9DAD-45A6-8976-2515CD856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0fbd9-901d-41ad-b051-8166eafa454a"/>
    <ds:schemaRef ds:uri="0d0c87f3-38be-4046-87aa-e5f2ea5eea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770BA0-EE0A-4D4C-A3F8-74CDE0C15F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30467</TotalTime>
  <Words>456</Words>
  <Application>Microsoft Office PowerPoint</Application>
  <PresentationFormat>On-screen Show (4:3)</PresentationFormat>
  <Paragraphs>188</Paragraphs>
  <Slides>19</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Berlin Sans FB Demi</vt:lpstr>
      <vt:lpstr>Broadway</vt:lpstr>
      <vt:lpstr>Calibri</vt:lpstr>
      <vt:lpstr>Garamond</vt:lpstr>
      <vt:lpstr>Open Sans</vt:lpstr>
      <vt:lpstr>Verdana</vt:lpstr>
      <vt:lpstr>Custom Design</vt:lpstr>
      <vt:lpstr>Organic</vt:lpstr>
      <vt:lpstr>PowerPoint Presentation</vt:lpstr>
      <vt:lpstr>PowerPoint Presentation</vt:lpstr>
      <vt:lpstr>PowerPoint Presentation</vt:lpstr>
      <vt:lpstr>PowerPoint Presentation</vt:lpstr>
      <vt:lpstr>Overall UCR Crime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Candie Terry</dc:creator>
  <cp:lastModifiedBy>Candie Terry</cp:lastModifiedBy>
  <cp:revision>44</cp:revision>
  <dcterms:created xsi:type="dcterms:W3CDTF">2021-01-05T17:33:25Z</dcterms:created>
  <dcterms:modified xsi:type="dcterms:W3CDTF">2023-03-07T20:37:29Z</dcterms:modified>
</cp:coreProperties>
</file>