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4"/>
    <p:sldMasterId id="2147484190" r:id="rId5"/>
  </p:sldMasterIdLst>
  <p:notesMasterIdLst>
    <p:notesMasterId r:id="rId25"/>
  </p:notesMasterIdLst>
  <p:handoutMasterIdLst>
    <p:handoutMasterId r:id="rId26"/>
  </p:handoutMasterIdLst>
  <p:sldIdLst>
    <p:sldId id="359" r:id="rId6"/>
    <p:sldId id="361" r:id="rId7"/>
    <p:sldId id="392" r:id="rId8"/>
    <p:sldId id="384" r:id="rId9"/>
    <p:sldId id="320" r:id="rId10"/>
    <p:sldId id="363" r:id="rId11"/>
    <p:sldId id="398" r:id="rId12"/>
    <p:sldId id="393" r:id="rId13"/>
    <p:sldId id="366" r:id="rId14"/>
    <p:sldId id="375" r:id="rId15"/>
    <p:sldId id="368" r:id="rId16"/>
    <p:sldId id="386" r:id="rId17"/>
    <p:sldId id="399" r:id="rId18"/>
    <p:sldId id="400" r:id="rId19"/>
    <p:sldId id="401" r:id="rId20"/>
    <p:sldId id="402" r:id="rId21"/>
    <p:sldId id="394" r:id="rId22"/>
    <p:sldId id="364" r:id="rId23"/>
    <p:sldId id="339" r:id="rId2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  <a:srgbClr val="FF6600"/>
    <a:srgbClr val="3393B5"/>
    <a:srgbClr val="004821"/>
    <a:srgbClr val="074459"/>
    <a:srgbClr val="FFFF00"/>
    <a:srgbClr val="FFCC66"/>
    <a:srgbClr val="EFF3ED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B6EF8-5422-4E4E-B33D-F58F77F8EF76}" v="18" dt="2022-11-07T20:12:29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7457" autoAdjust="0"/>
  </p:normalViewPr>
  <p:slideViewPr>
    <p:cSldViewPr>
      <p:cViewPr varScale="1">
        <p:scale>
          <a:sx n="100" d="100"/>
          <a:sy n="100" d="100"/>
        </p:scale>
        <p:origin x="17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659" y="-86"/>
      </p:cViewPr>
      <p:guideLst>
        <p:guide orient="horz" pos="2909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cap="none" spc="20" baseline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Calls for Service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cap="none" spc="20" baseline="0">
              <a:solidFill>
                <a:schemeClr val="accent3">
                  <a:lumMod val="75000"/>
                </a:schemeClr>
              </a:solidFill>
              <a:latin typeface="Broadway" panose="04040905080B02020502" pitchFamily="8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Calls for Service</c:v>
                </c:pt>
              </c:strCache>
            </c:strRef>
          </c:tx>
          <c:spPr>
            <a:ln w="15875" cap="rnd">
              <a:solidFill>
                <a:schemeClr val="accent5">
                  <a:shade val="76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5">
                      <a:shade val="76000"/>
                      <a:tint val="60000"/>
                      <a:lumMod val="110000"/>
                    </a:schemeClr>
                  </a:gs>
                  <a:gs pos="100000">
                    <a:schemeClr val="accent5">
                      <a:shade val="76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76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AFA89318-FDB9-4BA8-B275-E7393CC23E7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3B1-464A-93E9-CCA82D4B0F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0A31EFF-D1F1-4373-AE61-1789DD72657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B1-464A-93E9-CCA82D4B0F1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3FDE4EC-BCEA-4ED6-8B15-FEF5283B9D1F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3B1-464A-93E9-CCA82D4B0F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72A2713-20E2-4C9E-967D-5CB3A139823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B1-464A-93E9-CCA82D4B0F1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7B9EC81-7CD4-478D-A121-05AD2CB5A3DF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3B1-464A-93E9-CCA82D4B0F1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5F2E7B9-DAB6-48BA-82F9-25F3111CD46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0AC-4811-BC5C-2397C9772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1490</c:v>
                </c:pt>
                <c:pt idx="1">
                  <c:v>1386</c:v>
                </c:pt>
                <c:pt idx="2">
                  <c:v>1424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3B1-464A-93E9-CCA82D4B0F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 View Calls</c:v>
                </c:pt>
              </c:strCache>
            </c:strRef>
          </c:tx>
          <c:spPr>
            <a:ln w="15875" cap="rnd">
              <a:solidFill>
                <a:schemeClr val="accent5">
                  <a:tint val="77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5">
                      <a:tint val="77000"/>
                      <a:tint val="60000"/>
                      <a:lumMod val="110000"/>
                    </a:schemeClr>
                  </a:gs>
                  <a:gs pos="100000">
                    <a:schemeClr val="accent5">
                      <a:tint val="77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tint val="77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131CBDC4-C859-4B3F-AC29-43F0BBF21CE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3B1-464A-93E9-CCA82D4B0F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62A3929-7F28-4DCB-978C-A5CD7DA2CF47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3B1-464A-93E9-CCA82D4B0F1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2E3A8F8-114E-491D-BB73-425B7B4868B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3B1-464A-93E9-CCA82D4B0F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36BA2D9-1D92-4129-84FD-30767C7899F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3B1-464A-93E9-CCA82D4B0F1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15422E3-4D59-41AA-BCC6-E2A48E885D8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3B1-464A-93E9-CCA82D4B0F1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082B54C-3D21-4CED-8A9C-0E472DF1D6F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AC-4811-BC5C-2397C9772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218</c:v>
                </c:pt>
                <c:pt idx="1">
                  <c:v>192</c:v>
                </c:pt>
                <c:pt idx="2">
                  <c:v>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3B1-464A-93E9-CCA82D4B0F1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5478640"/>
        <c:axId val="605476680"/>
      </c:lineChart>
      <c:catAx>
        <c:axId val="60547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6680"/>
        <c:crosses val="autoZero"/>
        <c:auto val="1"/>
        <c:lblAlgn val="ctr"/>
        <c:lblOffset val="100"/>
        <c:noMultiLvlLbl val="0"/>
      </c:catAx>
      <c:valAx>
        <c:axId val="60547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Calls for Service by District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Calls for Service by District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572998687664045E-2"/>
                  <c:y val="-1.8749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06-4BE3-8295-E67BE5E5C548}"/>
                </c:ext>
              </c:extLst>
            </c:dLbl>
            <c:dLbl>
              <c:idx val="1"/>
              <c:layout>
                <c:manualLayout>
                  <c:x val="-3.5239665354330783E-2"/>
                  <c:y val="3.43749999999998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06-4BE3-8295-E67BE5E5C548}"/>
                </c:ext>
              </c:extLst>
            </c:dLbl>
            <c:dLbl>
              <c:idx val="2"/>
              <c:layout>
                <c:manualLayout>
                  <c:x val="-3.5239665354330783E-2"/>
                  <c:y val="-3.4374876968503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06-4BE3-8295-E67BE5E5C548}"/>
                </c:ext>
              </c:extLst>
            </c:dLbl>
            <c:dLbl>
              <c:idx val="3"/>
              <c:layout>
                <c:manualLayout>
                  <c:x val="-1.4406332020997375E-2"/>
                  <c:y val="1.8749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06-4BE3-8295-E67BE5E5C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493</c:v>
                </c:pt>
                <c:pt idx="1">
                  <c:v>270</c:v>
                </c:pt>
                <c:pt idx="2">
                  <c:v>339</c:v>
                </c:pt>
                <c:pt idx="3">
                  <c:v>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06-4BE3-8295-E67BE5E5C5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5188672"/>
        <c:axId val="1045187008"/>
      </c:lineChart>
      <c:catAx>
        <c:axId val="104518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187008"/>
        <c:crosses val="autoZero"/>
        <c:auto val="1"/>
        <c:lblAlgn val="ctr"/>
        <c:lblOffset val="100"/>
        <c:noMultiLvlLbl val="0"/>
      </c:catAx>
      <c:valAx>
        <c:axId val="104518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18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 Arrests</c:v>
                </c:pt>
              </c:strCache>
            </c:strRef>
          </c:tx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shade val="76000"/>
                </a:schemeClr>
              </a:solidFill>
              <a:ln w="9525">
                <a:solidFill>
                  <a:schemeClr val="accent4">
                    <a:shade val="76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1054354812791259E-2"/>
                  <c:y val="-2.99630423035355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2D83B9-A766-4E47-A629-BE00EBD3F31E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993197278911562E-2"/>
                      <c:h val="4.0355488652153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1E3-4820-B21E-F32439B469AE}"/>
                </c:ext>
              </c:extLst>
            </c:dLbl>
            <c:dLbl>
              <c:idx val="1"/>
              <c:layout>
                <c:manualLayout>
                  <c:x val="-6.2357556284179556E-17"/>
                  <c:y val="-2.8186274509803967E-2"/>
                </c:manualLayout>
              </c:layout>
              <c:tx>
                <c:rich>
                  <a:bodyPr/>
                  <a:lstStyle/>
                  <a:p>
                    <a:fld id="{D4125185-D0A9-426A-B895-31E6F98FC91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E3-4820-B21E-F32439B469AE}"/>
                </c:ext>
              </c:extLst>
            </c:dLbl>
            <c:dLbl>
              <c:idx val="2"/>
              <c:layout>
                <c:manualLayout>
                  <c:x val="1.152217579945364E-2"/>
                  <c:y val="-2.193627450980392E-2"/>
                </c:manualLayout>
              </c:layout>
              <c:tx>
                <c:rich>
                  <a:bodyPr/>
                  <a:lstStyle/>
                  <a:p>
                    <a:fld id="{E5C77D82-734B-414A-B24C-7965BDB52EE1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1E3-4820-B21E-F32439B469AE}"/>
                </c:ext>
              </c:extLst>
            </c:dLbl>
            <c:dLbl>
              <c:idx val="3"/>
              <c:layout>
                <c:manualLayout>
                  <c:x val="-3.0187074829931973E-3"/>
                  <c:y val="-3.4865099583140345E-2"/>
                </c:manualLayout>
              </c:layout>
              <c:tx>
                <c:rich>
                  <a:bodyPr/>
                  <a:lstStyle/>
                  <a:p>
                    <a:fld id="{3E4DA5E2-7231-448A-B3F7-6D3EDBC550D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62500000000001E-2"/>
                      <c:h val="5.14532480314960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E3-4820-B21E-F32439B469AE}"/>
                </c:ext>
              </c:extLst>
            </c:dLbl>
            <c:dLbl>
              <c:idx val="4"/>
              <c:layout>
                <c:manualLayout>
                  <c:x val="2.4659863945578229E-3"/>
                  <c:y val="-1.2132352941176516E-2"/>
                </c:manualLayout>
              </c:layout>
              <c:tx>
                <c:rich>
                  <a:bodyPr/>
                  <a:lstStyle/>
                  <a:p>
                    <a:fld id="{8A3BACBA-9264-49C3-A02F-038C395E6037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1E3-4820-B21E-F32439B469A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94690C1-2817-404B-B5DD-40DFA764EB3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A4E-451C-AC69-7134412E5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</c:v>
                </c:pt>
                <c:pt idx="1">
                  <c:v>26</c:v>
                </c:pt>
                <c:pt idx="2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E3-4820-B21E-F32439B469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Juvenile Arrests</c:v>
                </c:pt>
              </c:strCache>
            </c:strRef>
          </c:tx>
          <c:spPr>
            <a:ln w="28575" cap="rnd">
              <a:solidFill>
                <a:schemeClr val="accent4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tint val="77000"/>
                </a:schemeClr>
              </a:solidFill>
              <a:ln w="9525">
                <a:solidFill>
                  <a:schemeClr val="accent4">
                    <a:tint val="77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7984626921634796E-2"/>
                  <c:y val="-1.8504901960784404E-2"/>
                </c:manualLayout>
              </c:layout>
              <c:tx>
                <c:rich>
                  <a:bodyPr/>
                  <a:lstStyle/>
                  <a:p>
                    <a:fld id="{1E32A998-E6A8-47F8-BBA7-45B4077B1A4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1E3-4820-B21E-F32439B469AE}"/>
                </c:ext>
              </c:extLst>
            </c:dLbl>
            <c:dLbl>
              <c:idx val="1"/>
              <c:layout>
                <c:manualLayout>
                  <c:x val="8.3333333333333332E-3"/>
                  <c:y val="-2.1384900416859656E-2"/>
                </c:manualLayout>
              </c:layout>
              <c:tx>
                <c:rich>
                  <a:bodyPr/>
                  <a:lstStyle/>
                  <a:p>
                    <a:fld id="{1D6DC237-F1AE-4006-8F74-41C4774D5E3D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E3-4820-B21E-F32439B469AE}"/>
                </c:ext>
              </c:extLst>
            </c:dLbl>
            <c:dLbl>
              <c:idx val="2"/>
              <c:layout>
                <c:manualLayout>
                  <c:x val="1.1564625850340135E-2"/>
                  <c:y val="-2.6960784313725582E-2"/>
                </c:manualLayout>
              </c:layout>
              <c:tx>
                <c:rich>
                  <a:bodyPr/>
                  <a:lstStyle/>
                  <a:p>
                    <a:fld id="{BDDE2983-37AC-4824-9A3E-D56D727893D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1E3-4820-B21E-F32439B469AE}"/>
                </c:ext>
              </c:extLst>
            </c:dLbl>
            <c:dLbl>
              <c:idx val="3"/>
              <c:layout>
                <c:manualLayout>
                  <c:x val="-2.8061224489797166E-3"/>
                  <c:y val="-4.4117647058823622E-2"/>
                </c:manualLayout>
              </c:layout>
              <c:tx>
                <c:rich>
                  <a:bodyPr/>
                  <a:lstStyle/>
                  <a:p>
                    <a:fld id="{65735B4D-B10C-4D9A-9498-526676A17FA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1E3-4820-B21E-F32439B469AE}"/>
                </c:ext>
              </c:extLst>
            </c:dLbl>
            <c:dLbl>
              <c:idx val="4"/>
              <c:layout>
                <c:manualLayout>
                  <c:x val="1.3052788044351475E-2"/>
                  <c:y val="-2.0281766249807008E-2"/>
                </c:manualLayout>
              </c:layout>
              <c:tx>
                <c:rich>
                  <a:bodyPr/>
                  <a:lstStyle/>
                  <a:p>
                    <a:fld id="{739F0070-A1E9-4B66-ABAB-8E0885E604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1E3-4820-B21E-F32439B469A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741B968-4097-43B2-AA67-60B0672DD32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A4E-451C-AC69-7134412E5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1E3-4820-B21E-F32439B46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475112"/>
        <c:axId val="605477856"/>
      </c:lineChart>
      <c:catAx>
        <c:axId val="60547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7856"/>
        <c:crosses val="autoZero"/>
        <c:auto val="1"/>
        <c:lblAlgn val="ctr"/>
        <c:lblOffset val="100"/>
        <c:noMultiLvlLbl val="0"/>
      </c:catAx>
      <c:valAx>
        <c:axId val="60547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Traffic Citations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398764548370846E-2"/>
          <c:y val="0.13242048788019142"/>
          <c:w val="0.92508271693311062"/>
          <c:h val="0.739706847305851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Traffic Citations</c:v>
                </c:pt>
              </c:strCache>
            </c:strRef>
          </c:tx>
          <c:spPr>
            <a:ln w="15875" cap="rnd">
              <a:solidFill>
                <a:schemeClr val="accent3">
                  <a:shade val="6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shade val="65000"/>
                      <a:tint val="60000"/>
                      <a:lumMod val="110000"/>
                    </a:schemeClr>
                  </a:gs>
                  <a:gs pos="100000">
                    <a:schemeClr val="accent3">
                      <a:shade val="65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65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0404040404040407E-2"/>
                  <c:y val="-3.4313725490196033E-2"/>
                </c:manualLayout>
              </c:layout>
              <c:tx>
                <c:rich>
                  <a:bodyPr/>
                  <a:lstStyle/>
                  <a:p>
                    <a:fld id="{B7C5FA52-7D90-489F-A551-AB55C0C7364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E46-4191-8695-8BFE745D8FC4}"/>
                </c:ext>
              </c:extLst>
            </c:dLbl>
            <c:dLbl>
              <c:idx val="1"/>
              <c:layout>
                <c:manualLayout>
                  <c:x val="-2.5252525252525315E-2"/>
                  <c:y val="2.4509803921568627E-2"/>
                </c:manualLayout>
              </c:layout>
              <c:tx>
                <c:rich>
                  <a:bodyPr/>
                  <a:lstStyle/>
                  <a:p>
                    <a:fld id="{F3A7A43B-E1EA-49C1-B1C0-AAFE9162498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46-4191-8695-8BFE745D8FC4}"/>
                </c:ext>
              </c:extLst>
            </c:dLbl>
            <c:dLbl>
              <c:idx val="2"/>
              <c:layout>
                <c:manualLayout>
                  <c:x val="-8.4175084175084174E-3"/>
                  <c:y val="-2.450980392156862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A4FB75-797B-421C-829D-A287E6EA37CF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434343434343432E-2"/>
                      <c:h val="4.525744943646750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E46-4191-8695-8BFE745D8FC4}"/>
                </c:ext>
              </c:extLst>
            </c:dLbl>
            <c:dLbl>
              <c:idx val="3"/>
              <c:layout>
                <c:manualLayout>
                  <c:x val="-2.8619528619528743E-2"/>
                  <c:y val="-4.6568627450980393E-2"/>
                </c:manualLayout>
              </c:layout>
              <c:tx>
                <c:rich>
                  <a:bodyPr/>
                  <a:lstStyle/>
                  <a:p>
                    <a:fld id="{74F8B1F2-D23F-485B-AE47-0EBACD663A2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46-4191-8695-8BFE745D8FC4}"/>
                </c:ext>
              </c:extLst>
            </c:dLbl>
            <c:dLbl>
              <c:idx val="4"/>
              <c:layout>
                <c:manualLayout>
                  <c:x val="-4.048821548821549E-2"/>
                  <c:y val="-4.4117647058823484E-2"/>
                </c:manualLayout>
              </c:layout>
              <c:tx>
                <c:rich>
                  <a:bodyPr/>
                  <a:lstStyle/>
                  <a:p>
                    <a:fld id="{A3467412-3E1A-476D-B82D-E9FC185D0B7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E46-4191-8695-8BFE745D8FC4}"/>
                </c:ext>
              </c:extLst>
            </c:dLbl>
            <c:dLbl>
              <c:idx val="5"/>
              <c:layout>
                <c:manualLayout>
                  <c:x val="-5.0505050505050509E-3"/>
                  <c:y val="9.8039215686273606E-3"/>
                </c:manualLayout>
              </c:layout>
              <c:tx>
                <c:rich>
                  <a:bodyPr/>
                  <a:lstStyle/>
                  <a:p>
                    <a:fld id="{B8CD5AD5-4E6E-43E5-91C4-03E5A7A252F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9AC-4750-9480-DE3BB412E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91</c:v>
                </c:pt>
                <c:pt idx="1">
                  <c:v>108</c:v>
                </c:pt>
                <c:pt idx="2">
                  <c:v>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E46-4191-8695-8BFE745D8F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DUI's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60000"/>
                      <a:lumMod val="110000"/>
                    </a:schemeClr>
                  </a:gs>
                  <a:gs pos="100000">
                    <a:schemeClr val="accent3"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4.5665314562952052E-3"/>
                  <c:y val="-2.5612745098039215E-2"/>
                </c:manualLayout>
              </c:layout>
              <c:tx>
                <c:rich>
                  <a:bodyPr/>
                  <a:lstStyle/>
                  <a:p>
                    <a:fld id="{5B4E9251-59D4-4D25-B4B1-4DDB53C494A0}" type="VALUE">
                      <a:rPr lang="en-US" b="1" dirty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E46-4191-8695-8BFE745D8FC4}"/>
                </c:ext>
              </c:extLst>
            </c:dLbl>
            <c:dLbl>
              <c:idx val="1"/>
              <c:layout>
                <c:manualLayout>
                  <c:x val="1.1058485113603224E-2"/>
                  <c:y val="-3.2291570171375635E-2"/>
                </c:manualLayout>
              </c:layout>
              <c:tx>
                <c:rich>
                  <a:bodyPr/>
                  <a:lstStyle/>
                  <a:p>
                    <a:fld id="{027BD3F7-6991-44EE-BECB-B9C54254E8E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E46-4191-8695-8BFE745D8FC4}"/>
                </c:ext>
              </c:extLst>
            </c:dLbl>
            <c:dLbl>
              <c:idx val="2"/>
              <c:layout>
                <c:manualLayout>
                  <c:x val="-1.283703173466953E-3"/>
                  <c:y val="-2.1384707426277686E-2"/>
                </c:manualLayout>
              </c:layout>
              <c:tx>
                <c:rich>
                  <a:bodyPr/>
                  <a:lstStyle/>
                  <a:p>
                    <a:fld id="{AE76582E-0452-46F3-840E-5FD6DC69305D}" type="VALUE">
                      <a:rPr lang="en-US" b="1" dirty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E46-4191-8695-8BFE745D8FC4}"/>
                </c:ext>
              </c:extLst>
            </c:dLbl>
            <c:dLbl>
              <c:idx val="3"/>
              <c:layout>
                <c:manualLayout>
                  <c:x val="-5.0505050505050509E-3"/>
                  <c:y val="-2.9411764705882353E-2"/>
                </c:manualLayout>
              </c:layout>
              <c:tx>
                <c:rich>
                  <a:bodyPr/>
                  <a:lstStyle/>
                  <a:p>
                    <a:fld id="{C7F392BB-1769-41CF-ABA9-5B2BB79A85A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E46-4191-8695-8BFE745D8FC4}"/>
                </c:ext>
              </c:extLst>
            </c:dLbl>
            <c:dLbl>
              <c:idx val="4"/>
              <c:layout>
                <c:manualLayout>
                  <c:x val="3.2828282828282827E-3"/>
                  <c:y val="-1.5808823529411764E-2"/>
                </c:manualLayout>
              </c:layout>
              <c:tx>
                <c:rich>
                  <a:bodyPr/>
                  <a:lstStyle/>
                  <a:p>
                    <a:fld id="{0ACBC8F4-2ACB-419B-8597-2AB7E0991FF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E46-4191-8695-8BFE745D8FC4}"/>
                </c:ext>
              </c:extLst>
            </c:dLbl>
            <c:dLbl>
              <c:idx val="5"/>
              <c:layout>
                <c:manualLayout>
                  <c:x val="-3.3670033670033794E-2"/>
                  <c:y val="-1.7156862745098041E-2"/>
                </c:manualLayout>
              </c:layout>
              <c:tx>
                <c:rich>
                  <a:bodyPr/>
                  <a:lstStyle/>
                  <a:p>
                    <a:fld id="{C5146109-6732-4C4A-8899-47A4FEC1B1B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9AC-4750-9480-DE3BB412E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E46-4191-8695-8BFE745D8F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Warnings</c:v>
                </c:pt>
              </c:strCache>
            </c:strRef>
          </c:tx>
          <c:spPr>
            <a:ln w="15875" cap="rnd">
              <a:solidFill>
                <a:schemeClr val="accent3">
                  <a:tint val="6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65000"/>
                      <a:tint val="60000"/>
                      <a:lumMod val="110000"/>
                    </a:schemeClr>
                  </a:gs>
                  <a:gs pos="100000">
                    <a:schemeClr val="accent3">
                      <a:tint val="65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tint val="65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819400322405998E-17"/>
                  <c:y val="0"/>
                </c:manualLayout>
              </c:layout>
              <c:tx>
                <c:rich>
                  <a:bodyPr/>
                  <a:lstStyle/>
                  <a:p>
                    <a:fld id="{805C09FE-7F66-4828-918F-53C4348C5DE7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E46-4191-8695-8BFE745D8FC4}"/>
                </c:ext>
              </c:extLst>
            </c:dLbl>
            <c:dLbl>
              <c:idx val="1"/>
              <c:layout>
                <c:manualLayout>
                  <c:x val="-2.1674752777115598E-3"/>
                  <c:y val="-1.4705882352941176E-2"/>
                </c:manualLayout>
              </c:layout>
              <c:tx>
                <c:rich>
                  <a:bodyPr/>
                  <a:lstStyle/>
                  <a:p>
                    <a:fld id="{13F13EE2-500B-4C58-890C-4BA2179B9C4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E46-4191-8695-8BFE745D8FC4}"/>
                </c:ext>
              </c:extLst>
            </c:dLbl>
            <c:dLbl>
              <c:idx val="2"/>
              <c:layout>
                <c:manualLayout>
                  <c:x val="-8.9856570958934401E-3"/>
                  <c:y val="2.8308823529411765E-2"/>
                </c:manualLayout>
              </c:layout>
              <c:tx>
                <c:rich>
                  <a:bodyPr/>
                  <a:lstStyle/>
                  <a:p>
                    <a:fld id="{2FF05C86-5757-48C8-B990-ACF4F4A3D58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8E46-4191-8695-8BFE745D8FC4}"/>
                </c:ext>
              </c:extLst>
            </c:dLbl>
            <c:dLbl>
              <c:idx val="3"/>
              <c:layout>
                <c:manualLayout>
                  <c:x val="-4.8821548821548821E-2"/>
                  <c:y val="5.14705882352941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7013F4E-FF94-4809-9797-5C2AD15ACA96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71717171717172E-2"/>
                      <c:h val="4.03554886521537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E46-4191-8695-8BFE745D8FC4}"/>
                </c:ext>
              </c:extLst>
            </c:dLbl>
            <c:dLbl>
              <c:idx val="4"/>
              <c:layout>
                <c:manualLayout>
                  <c:x val="-1.2837031734670764E-3"/>
                  <c:y val="-7.23029566157171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73FA9B6-6F7A-4D71-B3FD-46D27F160794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37710437710441E-2"/>
                      <c:h val="4.280646904431063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8E46-4191-8695-8BFE745D8FC4}"/>
                </c:ext>
              </c:extLst>
            </c:dLbl>
            <c:dLbl>
              <c:idx val="5"/>
              <c:layout>
                <c:manualLayout>
                  <c:x val="-1.5151515151515152E-2"/>
                  <c:y val="-1.2254901960784314E-2"/>
                </c:manualLayout>
              </c:layout>
              <c:tx>
                <c:rich>
                  <a:bodyPr/>
                  <a:lstStyle/>
                  <a:p>
                    <a:fld id="{3A2CAE13-9E50-4249-96F2-1C3423628C50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9AC-4750-9480-DE3BB412E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108</c:v>
                </c:pt>
                <c:pt idx="1">
                  <c:v>89</c:v>
                </c:pt>
                <c:pt idx="2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E46-4191-8695-8BFE745D8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479816"/>
        <c:axId val="605481384"/>
      </c:lineChart>
      <c:catAx>
        <c:axId val="60547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81384"/>
        <c:crosses val="autoZero"/>
        <c:auto val="1"/>
        <c:lblAlgn val="ctr"/>
        <c:lblOffset val="100"/>
        <c:noMultiLvlLbl val="0"/>
      </c:catAx>
      <c:valAx>
        <c:axId val="60548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Cititations Issued by District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479166666666664E-2"/>
                  <c:y val="-3.12500000000000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59-4BCD-9CCB-A5D290D12563}"/>
                </c:ext>
              </c:extLst>
            </c:dLbl>
            <c:dLbl>
              <c:idx val="1"/>
              <c:layout>
                <c:manualLayout>
                  <c:x val="-3.3562500000000002E-2"/>
                  <c:y val="3.4375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59-4BCD-9CCB-A5D290D12563}"/>
                </c:ext>
              </c:extLst>
            </c:dLbl>
            <c:dLbl>
              <c:idx val="2"/>
              <c:layout>
                <c:manualLayout>
                  <c:x val="-3.5645833333333488E-2"/>
                  <c:y val="-2.8125000000000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59-4BCD-9CCB-A5D290D12563}"/>
                </c:ext>
              </c:extLst>
            </c:dLbl>
            <c:dLbl>
              <c:idx val="3"/>
              <c:layout>
                <c:manualLayout>
                  <c:x val="-1.2729166666666666E-2"/>
                  <c:y val="2.812499999999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59-4BCD-9CCB-A5D290D125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44</c:v>
                </c:pt>
                <c:pt idx="2">
                  <c:v>26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59-4BCD-9CCB-A5D290D125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4878032"/>
        <c:axId val="654878864"/>
      </c:lineChart>
      <c:catAx>
        <c:axId val="65487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878864"/>
        <c:crosses val="autoZero"/>
        <c:auto val="1"/>
        <c:lblAlgn val="ctr"/>
        <c:lblOffset val="100"/>
        <c:noMultiLvlLbl val="0"/>
      </c:catAx>
      <c:valAx>
        <c:axId val="65487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87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Accidents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Property Damage</c:v>
                </c:pt>
              </c:strCache>
            </c:strRef>
          </c:tx>
          <c:spPr>
            <a:ln w="15875" cap="rnd">
              <a:solidFill>
                <a:schemeClr val="accent3">
                  <a:shade val="6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shade val="65000"/>
                      <a:tint val="60000"/>
                      <a:lumMod val="110000"/>
                    </a:schemeClr>
                  </a:gs>
                  <a:gs pos="100000">
                    <a:schemeClr val="accent3">
                      <a:shade val="65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65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9930555555555573E-2"/>
                  <c:y val="-3.0516431924882629E-2"/>
                </c:manualLayout>
              </c:layout>
              <c:tx>
                <c:rich>
                  <a:bodyPr/>
                  <a:lstStyle/>
                  <a:p>
                    <a:fld id="{09AD50AF-F589-4F41-BC5A-6D1BE2FE577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BA3-4E9A-9BC9-296A6C5232FB}"/>
                </c:ext>
              </c:extLst>
            </c:dLbl>
            <c:dLbl>
              <c:idx val="1"/>
              <c:layout>
                <c:manualLayout>
                  <c:x val="-2.9513888888888919E-2"/>
                  <c:y val="-2.5821596244131457E-2"/>
                </c:manualLayout>
              </c:layout>
              <c:tx>
                <c:rich>
                  <a:bodyPr/>
                  <a:lstStyle/>
                  <a:p>
                    <a:fld id="{E9F91AAC-69E7-4181-A085-C886979DDD0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A3-4E9A-9BC9-296A6C5232FB}"/>
                </c:ext>
              </c:extLst>
            </c:dLbl>
            <c:dLbl>
              <c:idx val="2"/>
              <c:layout>
                <c:manualLayout>
                  <c:x val="-1.736111111111111E-3"/>
                  <c:y val="-2.3474178403755867E-2"/>
                </c:manualLayout>
              </c:layout>
              <c:tx>
                <c:rich>
                  <a:bodyPr/>
                  <a:lstStyle/>
                  <a:p>
                    <a:fld id="{A0F5A69D-5F0A-4A89-A58F-D2B3722871D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BA3-4E9A-9BC9-296A6C5232FB}"/>
                </c:ext>
              </c:extLst>
            </c:dLbl>
            <c:dLbl>
              <c:idx val="3"/>
              <c:layout>
                <c:manualLayout>
                  <c:x val="0"/>
                  <c:y val="-2.5821596244131457E-2"/>
                </c:manualLayout>
              </c:layout>
              <c:tx>
                <c:rich>
                  <a:bodyPr/>
                  <a:lstStyle/>
                  <a:p>
                    <a:fld id="{D6B2F894-4F40-47C7-8CCF-13B0DB13F2C1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A3-4E9A-9BC9-296A6C5232FB}"/>
                </c:ext>
              </c:extLst>
            </c:dLbl>
            <c:dLbl>
              <c:idx val="4"/>
              <c:layout>
                <c:manualLayout>
                  <c:x val="-1.5625E-2"/>
                  <c:y val="-3.9906103286384977E-2"/>
                </c:manualLayout>
              </c:layout>
              <c:tx>
                <c:rich>
                  <a:bodyPr/>
                  <a:lstStyle/>
                  <a:p>
                    <a:fld id="{D3A3982D-D89E-4A7F-AA5F-881AED37112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BA3-4E9A-9BC9-296A6C5232FB}"/>
                </c:ext>
              </c:extLst>
            </c:dLbl>
            <c:dLbl>
              <c:idx val="5"/>
              <c:layout>
                <c:manualLayout>
                  <c:x val="-2.6041666666666668E-2"/>
                  <c:y val="-2.3474178403755867E-2"/>
                </c:manualLayout>
              </c:layout>
              <c:tx>
                <c:rich>
                  <a:bodyPr/>
                  <a:lstStyle/>
                  <a:p>
                    <a:fld id="{79D8BC17-702D-4D4B-A265-1B6BFD2E4D6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07F-403F-BF1F-FBBD5A4E4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</c:v>
                </c:pt>
                <c:pt idx="1">
                  <c:v>33</c:v>
                </c:pt>
                <c:pt idx="2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A3-4E9A-9BC9-296A6C5232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Injury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60000"/>
                      <a:lumMod val="110000"/>
                    </a:schemeClr>
                  </a:gs>
                  <a:gs pos="100000">
                    <a:schemeClr val="accent3"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5.208333333333333E-3"/>
                  <c:y val="-1.8779342723004695E-2"/>
                </c:manualLayout>
              </c:layout>
              <c:tx>
                <c:rich>
                  <a:bodyPr/>
                  <a:lstStyle/>
                  <a:p>
                    <a:fld id="{E4B7C93B-B2A5-47B8-9C1A-8EF87F6DFC1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BA3-4E9A-9BC9-296A6C5232FB}"/>
                </c:ext>
              </c:extLst>
            </c:dLbl>
            <c:dLbl>
              <c:idx val="1"/>
              <c:layout>
                <c:manualLayout>
                  <c:x val="-1.9097222222222255E-2"/>
                  <c:y val="-3.7558685446009474E-2"/>
                </c:manualLayout>
              </c:layout>
              <c:tx>
                <c:rich>
                  <a:bodyPr/>
                  <a:lstStyle/>
                  <a:p>
                    <a:fld id="{A112EE8A-D860-46B3-8E9C-5D192F79E0B2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BA3-4E9A-9BC9-296A6C5232FB}"/>
                </c:ext>
              </c:extLst>
            </c:dLbl>
            <c:dLbl>
              <c:idx val="2"/>
              <c:layout>
                <c:manualLayout>
                  <c:x val="-1.2152777777777905E-2"/>
                  <c:y val="-3.7558685446009391E-2"/>
                </c:manualLayout>
              </c:layout>
              <c:tx>
                <c:rich>
                  <a:bodyPr/>
                  <a:lstStyle/>
                  <a:p>
                    <a:fld id="{C4042195-98CF-478F-8824-FA1729BBE952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BA3-4E9A-9BC9-296A6C5232FB}"/>
                </c:ext>
              </c:extLst>
            </c:dLbl>
            <c:dLbl>
              <c:idx val="3"/>
              <c:layout>
                <c:manualLayout>
                  <c:x val="0"/>
                  <c:y val="-2.5821596244131457E-2"/>
                </c:manualLayout>
              </c:layout>
              <c:tx>
                <c:rich>
                  <a:bodyPr/>
                  <a:lstStyle/>
                  <a:p>
                    <a:fld id="{5013B829-1FB1-40F0-B605-2B2B548ACE6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BA3-4E9A-9BC9-296A6C5232FB}"/>
                </c:ext>
              </c:extLst>
            </c:dLbl>
            <c:dLbl>
              <c:idx val="4"/>
              <c:layout>
                <c:manualLayout>
                  <c:x val="1.5625E-2"/>
                  <c:y val="-2.3474178403755954E-2"/>
                </c:manualLayout>
              </c:layout>
              <c:tx>
                <c:rich>
                  <a:bodyPr/>
                  <a:lstStyle/>
                  <a:p>
                    <a:fld id="{506D5ED4-9D43-4989-8B6B-1191A0E19C3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BA3-4E9A-9BC9-296A6C5232FB}"/>
                </c:ext>
              </c:extLst>
            </c:dLbl>
            <c:dLbl>
              <c:idx val="5"/>
              <c:layout>
                <c:manualLayout>
                  <c:x val="-2.6041666666666668E-2"/>
                  <c:y val="-3.7558685446009474E-2"/>
                </c:manualLayout>
              </c:layout>
              <c:tx>
                <c:rich>
                  <a:bodyPr/>
                  <a:lstStyle/>
                  <a:p>
                    <a:fld id="{FDCCF8AF-B9B4-4EA2-94B3-008C7143F2C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7F-403F-BF1F-FBBD5A4E4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</c:v>
                </c:pt>
                <c:pt idx="1">
                  <c:v>10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BA3-4E9A-9BC9-296A6C5232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Fatal</c:v>
                </c:pt>
              </c:strCache>
            </c:strRef>
          </c:tx>
          <c:spPr>
            <a:ln w="15875" cap="rnd">
              <a:solidFill>
                <a:schemeClr val="accent3">
                  <a:tint val="6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65000"/>
                      <a:tint val="60000"/>
                      <a:lumMod val="110000"/>
                    </a:schemeClr>
                  </a:gs>
                  <a:gs pos="100000">
                    <a:schemeClr val="accent3">
                      <a:tint val="65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tint val="65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1.5625E-2"/>
                  <c:y val="-2.3474178403757591E-3"/>
                </c:manualLayout>
              </c:layout>
              <c:tx>
                <c:rich>
                  <a:bodyPr/>
                  <a:lstStyle/>
                  <a:p>
                    <a:fld id="{5A9620B9-E4E9-4485-A21F-59A6BC72DF0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BA3-4E9A-9BC9-296A6C5232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BA3-4E9A-9BC9-296A6C523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460216"/>
        <c:axId val="605461392"/>
      </c:lineChart>
      <c:catAx>
        <c:axId val="60546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61392"/>
        <c:crosses val="autoZero"/>
        <c:auto val="1"/>
        <c:lblAlgn val="ctr"/>
        <c:lblOffset val="100"/>
        <c:noMultiLvlLbl val="0"/>
      </c:catAx>
      <c:valAx>
        <c:axId val="60546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6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Deaths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5453552"/>
        <c:axId val="605454728"/>
      </c:barChart>
      <c:valAx>
        <c:axId val="605454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53552"/>
        <c:crosses val="autoZero"/>
        <c:crossBetween val="between"/>
      </c:valAx>
      <c:catAx>
        <c:axId val="60545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54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3"/>
            <a:ext cx="3012002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20" tIns="43512" rIns="87020" bIns="435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570" y="13"/>
            <a:ext cx="3012002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20" tIns="43512" rIns="87020" bIns="435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773367"/>
            <a:ext cx="3012002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20" tIns="43512" rIns="87020" bIns="435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570" y="8773367"/>
            <a:ext cx="3012002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20" tIns="43512" rIns="87020" bIns="435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285E59E-280C-4E04-8F22-E049A5A922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09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2"/>
            <a:ext cx="3012002" cy="4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>
            <a:lvl1pPr defTabSz="92020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570" y="12"/>
            <a:ext cx="3012002" cy="4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>
            <a:lvl1pPr algn="r" defTabSz="92020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805" y="4387450"/>
            <a:ext cx="5562473" cy="415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8771836"/>
            <a:ext cx="3012002" cy="4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defTabSz="92020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570" y="8771836"/>
            <a:ext cx="3012002" cy="4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algn="r" defTabSz="920203">
              <a:defRPr sz="1200">
                <a:latin typeface="Arial" charset="0"/>
              </a:defRPr>
            </a:lvl1pPr>
          </a:lstStyle>
          <a:p>
            <a:pPr>
              <a:defRPr/>
            </a:pPr>
            <a:fld id="{46F44A8F-D67D-40BE-BAD0-28545513BA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4164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542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7058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8906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09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502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943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306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7732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9140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006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916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373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9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6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5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16675"/>
            <a:ext cx="3429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Cottonwood Heights Police Department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B89-D253-4F64-943C-2C5A30CB20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4585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9AF24-F982-450E-9CD8-91FBB43CF67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353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62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4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795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76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103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5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08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16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69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53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3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7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78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15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652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574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9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1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272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16675"/>
            <a:ext cx="3429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Cottonwood Heights Police Department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B89-D253-4F64-943C-2C5A30CB20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89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9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0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9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39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2B33C8-6A8B-4A9F-A978-ADB82488CAE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1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  <p:sldLayoutId id="2147484205" r:id="rId15"/>
    <p:sldLayoutId id="2147484206" r:id="rId16"/>
    <p:sldLayoutId id="2147484207" r:id="rId17"/>
    <p:sldLayoutId id="214748420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B04196-EE2E-4500-AF8D-C6E01DA9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B95145-40F9-436B-89CD-8054CBB2E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042EFBE-2479-42E0-B033-B4C93E7DF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965200"/>
            <a:ext cx="7714581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872"/>
          <a:stretch/>
        </p:blipFill>
        <p:spPr>
          <a:xfrm>
            <a:off x="850892" y="1129284"/>
            <a:ext cx="3575932" cy="45994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A55210-1E23-432D-8F9D-D5026E302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7010" y="1129284"/>
            <a:ext cx="7468362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7420" y="1588168"/>
            <a:ext cx="3396342" cy="29083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35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October 2022 Statistical Report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42939-72F5-4C57-A02D-E773E69EF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1722" y="4643120"/>
            <a:ext cx="13716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61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33E4D8-CB12-4002-B579-0E496696DF27}"/>
              </a:ext>
            </a:extLst>
          </p:cNvPr>
          <p:cNvSpPr/>
          <p:nvPr/>
        </p:nvSpPr>
        <p:spPr>
          <a:xfrm>
            <a:off x="2438400" y="609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Animal Control/</a:t>
            </a:r>
          </a:p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Code Enforcement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508801-12FD-45D1-834B-43F64D0B0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591405"/>
              </p:ext>
            </p:extLst>
          </p:nvPr>
        </p:nvGraphicFramePr>
        <p:xfrm>
          <a:off x="762000" y="2133600"/>
          <a:ext cx="7620000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7394">
                  <a:extLst>
                    <a:ext uri="{9D8B030D-6E8A-4147-A177-3AD203B41FA5}">
                      <a16:colId xmlns:a16="http://schemas.microsoft.com/office/drawing/2014/main" val="993857898"/>
                    </a:ext>
                  </a:extLst>
                </a:gridCol>
                <a:gridCol w="1856431">
                  <a:extLst>
                    <a:ext uri="{9D8B030D-6E8A-4147-A177-3AD203B41FA5}">
                      <a16:colId xmlns:a16="http://schemas.microsoft.com/office/drawing/2014/main" val="3523001001"/>
                    </a:ext>
                  </a:extLst>
                </a:gridCol>
                <a:gridCol w="2018329">
                  <a:extLst>
                    <a:ext uri="{9D8B030D-6E8A-4147-A177-3AD203B41FA5}">
                      <a16:colId xmlns:a16="http://schemas.microsoft.com/office/drawing/2014/main" val="2143397121"/>
                    </a:ext>
                  </a:extLst>
                </a:gridCol>
                <a:gridCol w="2147846">
                  <a:extLst>
                    <a:ext uri="{9D8B030D-6E8A-4147-A177-3AD203B41FA5}">
                      <a16:colId xmlns:a16="http://schemas.microsoft.com/office/drawing/2014/main" val="394332784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Calls for Service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086896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Animal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Code Enforcement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Traffic Enforcement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 Calls for Service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730747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415328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3818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Citations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3151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Animal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Code Enforcement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Traffic Enforcement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 Citations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1526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797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29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8099877"/>
              </p:ext>
            </p:extLst>
          </p:nvPr>
        </p:nvGraphicFramePr>
        <p:xfrm>
          <a:off x="2057400" y="1415316"/>
          <a:ext cx="49530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71800" y="12954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	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Deaths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120533"/>
            <a:ext cx="328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Attended 1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Unattended 2</a:t>
            </a:r>
          </a:p>
        </p:txBody>
      </p:sp>
    </p:spTree>
    <p:extLst>
      <p:ext uri="{BB962C8B-B14F-4D97-AF65-F5344CB8AC3E}">
        <p14:creationId xmlns:p14="http://schemas.microsoft.com/office/powerpoint/2010/main" val="357103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10F3DC-E11B-487B-9D30-F909FF1EF6CF}"/>
              </a:ext>
            </a:extLst>
          </p:cNvPr>
          <p:cNvSpPr txBox="1"/>
          <p:nvPr/>
        </p:nvSpPr>
        <p:spPr>
          <a:xfrm>
            <a:off x="1752600" y="457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Property Crimes Reports October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68065F-565A-C76D-0608-E66CE762C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2" y="1019175"/>
            <a:ext cx="63150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5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2BD26E-57A7-E1A7-38DC-F3FB2596B57A}"/>
              </a:ext>
            </a:extLst>
          </p:cNvPr>
          <p:cNvSpPr txBox="1"/>
          <p:nvPr/>
        </p:nvSpPr>
        <p:spPr>
          <a:xfrm>
            <a:off x="1828800" y="609600"/>
            <a:ext cx="586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District 1</a:t>
            </a:r>
          </a:p>
          <a:p>
            <a:pPr algn="ctr"/>
            <a:r>
              <a:rPr lang="en-US" dirty="0"/>
              <a:t>Property Crimes October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BE1651-4073-5CA1-75E4-407C4976F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295400"/>
            <a:ext cx="5867400" cy="44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9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07D1DF-BB95-152A-3FAE-01BA6BF02DE6}"/>
              </a:ext>
            </a:extLst>
          </p:cNvPr>
          <p:cNvSpPr txBox="1"/>
          <p:nvPr/>
        </p:nvSpPr>
        <p:spPr>
          <a:xfrm>
            <a:off x="1981200" y="6096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District 2</a:t>
            </a:r>
          </a:p>
          <a:p>
            <a:pPr algn="ctr"/>
            <a:r>
              <a:rPr lang="en-US" dirty="0"/>
              <a:t>Property Crimes October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F7F94B-8A18-BA09-1B39-12164DD09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4031"/>
            <a:ext cx="7169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0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652B52-A171-E5C7-E366-CB107488C89C}"/>
              </a:ext>
            </a:extLst>
          </p:cNvPr>
          <p:cNvSpPr txBox="1"/>
          <p:nvPr/>
        </p:nvSpPr>
        <p:spPr>
          <a:xfrm>
            <a:off x="2209800" y="5334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District 3</a:t>
            </a:r>
          </a:p>
          <a:p>
            <a:pPr algn="ctr"/>
            <a:r>
              <a:rPr lang="en-US" dirty="0"/>
              <a:t>Property Crimes October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C4CD0C-A740-FF8F-0799-7653C7E6B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7905750" cy="40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91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DFA82C-404C-3464-0E7E-5538BC6AB209}"/>
              </a:ext>
            </a:extLst>
          </p:cNvPr>
          <p:cNvSpPr txBox="1"/>
          <p:nvPr/>
        </p:nvSpPr>
        <p:spPr>
          <a:xfrm>
            <a:off x="2209800" y="5334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District 4</a:t>
            </a:r>
          </a:p>
          <a:p>
            <a:pPr algn="ctr"/>
            <a:r>
              <a:rPr lang="en-US" dirty="0"/>
              <a:t>Property Crimes October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5C8460-DC8D-794B-1B1C-C00B09261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865" y="1179731"/>
            <a:ext cx="4211935" cy="499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8A3753-580B-AED1-9537-570AD4037913}"/>
              </a:ext>
            </a:extLst>
          </p:cNvPr>
          <p:cNvSpPr txBox="1"/>
          <p:nvPr/>
        </p:nvSpPr>
        <p:spPr>
          <a:xfrm>
            <a:off x="2285999" y="4572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 Citations Issued October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2C3D8-2881-603B-1218-23734849F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71600"/>
            <a:ext cx="8001000" cy="46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51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6690" y="155761"/>
            <a:ext cx="6310030" cy="120295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6611F-A7E1-8297-BC8F-1A2FA0349ED5}"/>
              </a:ext>
            </a:extLst>
          </p:cNvPr>
          <p:cNvSpPr txBox="1"/>
          <p:nvPr/>
        </p:nvSpPr>
        <p:spPr>
          <a:xfrm>
            <a:off x="2209800" y="914400"/>
            <a:ext cx="5562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Avoiding Package Thefts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DB1216-26FF-9D82-7206-D52364CB8210}"/>
              </a:ext>
            </a:extLst>
          </p:cNvPr>
          <p:cNvSpPr txBox="1"/>
          <p:nvPr/>
        </p:nvSpPr>
        <p:spPr>
          <a:xfrm>
            <a:off x="2362200" y="1561661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Package theft, especially around the holidays, is a growing inconvenience for many consumers. Approximately 26 million Americans say they’ve experienced a package theft, with the number increasing every year as “porch pirates” get bolder and ordering online grows in popularity.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16998-59DE-30A1-8E6E-4E9EF9E89AA7}"/>
              </a:ext>
            </a:extLst>
          </p:cNvPr>
          <p:cNvSpPr txBox="1"/>
          <p:nvPr/>
        </p:nvSpPr>
        <p:spPr>
          <a:xfrm>
            <a:off x="685800" y="2577131"/>
            <a:ext cx="79248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/>
              <a:t>Ship it to work</a:t>
            </a:r>
          </a:p>
          <a:p>
            <a:pPr lvl="1"/>
            <a:r>
              <a:rPr lang="en-US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	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Keep your package off the porch in the first place. If your company allows, consider shipping  your 	packages to your workplace instead of your home.</a:t>
            </a:r>
            <a:endParaRPr lang="en-US" sz="1100" dirty="0"/>
          </a:p>
          <a:p>
            <a:pPr marL="228600" indent="-228600">
              <a:buAutoNum type="arabicPeriod"/>
            </a:pPr>
            <a:r>
              <a:rPr lang="en-US" sz="1200" dirty="0"/>
              <a:t>Enlist a neighbor’s help</a:t>
            </a:r>
          </a:p>
          <a:p>
            <a:r>
              <a:rPr lang="en-US" sz="1200" dirty="0"/>
              <a:t>	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 you have a neighbor or a friend that’s usually home? If so, see if they can wait for your 	package or keep an eye out for it.</a:t>
            </a:r>
            <a:endParaRPr lang="en-US" sz="1100" dirty="0"/>
          </a:p>
          <a:p>
            <a:r>
              <a:rPr lang="en-US" sz="1200" dirty="0"/>
              <a:t>3. Require a signature</a:t>
            </a:r>
          </a:p>
          <a:p>
            <a:r>
              <a:rPr lang="en-US" sz="1200" dirty="0"/>
              <a:t>	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Consider requesting a signature for your package to be dropped off. That way, your package  won’t 	be left on your porch exposed to potential thieves.</a:t>
            </a:r>
            <a:endParaRPr lang="en-US" sz="1100" dirty="0"/>
          </a:p>
          <a:p>
            <a:r>
              <a:rPr lang="en-US" sz="1200" dirty="0"/>
              <a:t>4. Be proactive</a:t>
            </a:r>
          </a:p>
          <a:p>
            <a:r>
              <a:rPr lang="en-US" sz="1200" dirty="0"/>
              <a:t>	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If you’re sending a package, ask the recipient to share information on the safest way for them to 	receive deliveries.</a:t>
            </a:r>
            <a:endParaRPr lang="en-US" sz="1100" dirty="0"/>
          </a:p>
          <a:p>
            <a:r>
              <a:rPr lang="en-US" sz="1200" dirty="0"/>
              <a:t>5. Take advantage of alternative delivery options</a:t>
            </a:r>
          </a:p>
          <a:p>
            <a:r>
              <a:rPr lang="en-US" sz="1200" dirty="0"/>
              <a:t>	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FedEx, the U.S. Postal Service and UPS all have alternative pickup and delivery options available. </a:t>
            </a:r>
          </a:p>
          <a:p>
            <a:pPr marL="228600" indent="-228600">
              <a:buAutoNum type="arabicPeriod" startAt="6"/>
            </a:pPr>
            <a:r>
              <a:rPr lang="en-US" sz="1200" dirty="0"/>
              <a:t>Get technical</a:t>
            </a:r>
          </a:p>
          <a:p>
            <a:pPr lvl="1"/>
            <a:r>
              <a:rPr lang="en-US" sz="1200" dirty="0"/>
              <a:t>	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Consider investing in low-cost technologies like automatic light timers and motion-censored lights.</a:t>
            </a:r>
            <a:endParaRPr lang="en-US" sz="1100" dirty="0"/>
          </a:p>
          <a:p>
            <a:r>
              <a:rPr lang="en-US" sz="1200" dirty="0"/>
              <a:t>7. Keep your porch clear and visible</a:t>
            </a:r>
          </a:p>
          <a:p>
            <a:r>
              <a:rPr lang="en-US" sz="1200" dirty="0"/>
              <a:t>	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It may seem counter-intuitive, but if a thief has no place to hide, they’re less likely to take the risk of going 	up to your porch in the first place.</a:t>
            </a:r>
            <a:endParaRPr lang="en-US" sz="1100" dirty="0"/>
          </a:p>
          <a:p>
            <a:endParaRPr lang="en-US" sz="1200" dirty="0"/>
          </a:p>
        </p:txBody>
      </p:sp>
      <p:pic>
        <p:nvPicPr>
          <p:cNvPr id="1026" name="Picture 2" descr="Fighting Pirates: A First Look at How to Prevent Porch Package Theft">
            <a:extLst>
              <a:ext uri="{FF2B5EF4-FFF2-40B4-BE49-F238E27FC236}">
                <a16:creationId xmlns:a16="http://schemas.microsoft.com/office/drawing/2014/main" id="{5B66715B-847F-705E-4D45-0CC18AFC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4" y="1421004"/>
            <a:ext cx="1813686" cy="101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lanet Provence - Happy Thanksgiving to our American friends and clients!  Enjoy your day and we can't wait to see you in 2022 😍 Cheers 🍷 # thanksgiving #thanksgivingday #usa🇺🇸 #america #unitestates #friends #">
            <a:extLst>
              <a:ext uri="{FF2B5EF4-FFF2-40B4-BE49-F238E27FC236}">
                <a16:creationId xmlns:a16="http://schemas.microsoft.com/office/drawing/2014/main" id="{CD00F9EB-3DE7-240D-C89B-7F1275D2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933713"/>
            <a:ext cx="1452562" cy="14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22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698305" cy="444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1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03513350"/>
              </p:ext>
            </p:extLst>
          </p:nvPr>
        </p:nvGraphicFramePr>
        <p:xfrm>
          <a:off x="800100" y="685800"/>
          <a:ext cx="7543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43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93407A-78A4-4030-B8B7-0747806E0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40768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275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DB0A797-F2F8-43E7-BCEA-6C0826F9CA48}"/>
              </a:ext>
            </a:extLst>
          </p:cNvPr>
          <p:cNvSpPr txBox="1"/>
          <p:nvPr/>
        </p:nvSpPr>
        <p:spPr>
          <a:xfrm>
            <a:off x="661987" y="5181600"/>
            <a:ext cx="76676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October </a:t>
            </a:r>
            <a:r>
              <a:rPr kumimoji="0" lang="en-US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Response Times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063A3B-FA0A-DF8D-8D8B-0EA67B19B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821938"/>
              </p:ext>
            </p:extLst>
          </p:nvPr>
        </p:nvGraphicFramePr>
        <p:xfrm>
          <a:off x="614363" y="753070"/>
          <a:ext cx="7848600" cy="4495800"/>
        </p:xfrm>
        <a:graphic>
          <a:graphicData uri="http://schemas.openxmlformats.org/drawingml/2006/table">
            <a:tbl>
              <a:tblPr/>
              <a:tblGrid>
                <a:gridCol w="1079867">
                  <a:extLst>
                    <a:ext uri="{9D8B030D-6E8A-4147-A177-3AD203B41FA5}">
                      <a16:colId xmlns:a16="http://schemas.microsoft.com/office/drawing/2014/main" val="2227951908"/>
                    </a:ext>
                  </a:extLst>
                </a:gridCol>
                <a:gridCol w="1960194">
                  <a:extLst>
                    <a:ext uri="{9D8B030D-6E8A-4147-A177-3AD203B41FA5}">
                      <a16:colId xmlns:a16="http://schemas.microsoft.com/office/drawing/2014/main" val="4089096711"/>
                    </a:ext>
                  </a:extLst>
                </a:gridCol>
                <a:gridCol w="2335800">
                  <a:extLst>
                    <a:ext uri="{9D8B030D-6E8A-4147-A177-3AD203B41FA5}">
                      <a16:colId xmlns:a16="http://schemas.microsoft.com/office/drawing/2014/main" val="2573888344"/>
                    </a:ext>
                  </a:extLst>
                </a:gridCol>
                <a:gridCol w="2472739">
                  <a:extLst>
                    <a:ext uri="{9D8B030D-6E8A-4147-A177-3AD203B41FA5}">
                      <a16:colId xmlns:a16="http://schemas.microsoft.com/office/drawing/2014/main" val="3617851339"/>
                    </a:ext>
                  </a:extLst>
                </a:gridCol>
              </a:tblGrid>
              <a:tr h="1123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Dispatch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Officer Travel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Total Response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491589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04:03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471557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04:14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04:55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244525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06:10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580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50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662" y="458417"/>
            <a:ext cx="6193235" cy="5992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Overall UCR Crime View</a:t>
            </a:r>
          </a:p>
        </p:txBody>
      </p:sp>
      <p:grpSp>
        <p:nvGrpSpPr>
          <p:cNvPr id="8196" name="Group 241"/>
          <p:cNvGrpSpPr>
            <a:grpSpLocks/>
          </p:cNvGrpSpPr>
          <p:nvPr/>
        </p:nvGrpSpPr>
        <p:grpSpPr bwMode="auto">
          <a:xfrm>
            <a:off x="609600" y="990600"/>
            <a:ext cx="7924800" cy="5495517"/>
            <a:chOff x="240" y="1056"/>
            <a:chExt cx="5142" cy="3014"/>
          </a:xfrm>
        </p:grpSpPr>
        <p:sp>
          <p:nvSpPr>
            <p:cNvPr id="8197" name="Rectangle 4"/>
            <p:cNvSpPr>
              <a:spLocks noChangeArrowheads="1"/>
            </p:cNvSpPr>
            <p:nvPr/>
          </p:nvSpPr>
          <p:spPr bwMode="auto">
            <a:xfrm>
              <a:off x="2664" y="3748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70</a:t>
              </a:r>
            </a:p>
          </p:txBody>
        </p:sp>
        <p:sp>
          <p:nvSpPr>
            <p:cNvPr id="8198" name="Rectangle 5"/>
            <p:cNvSpPr>
              <a:spLocks noChangeArrowheads="1"/>
            </p:cNvSpPr>
            <p:nvPr/>
          </p:nvSpPr>
          <p:spPr bwMode="auto">
            <a:xfrm>
              <a:off x="2643" y="3421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199" name="Rectangle 6"/>
            <p:cNvSpPr>
              <a:spLocks noChangeArrowheads="1"/>
            </p:cNvSpPr>
            <p:nvPr/>
          </p:nvSpPr>
          <p:spPr bwMode="auto">
            <a:xfrm>
              <a:off x="2643" y="3099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50</a:t>
              </a:r>
            </a:p>
          </p:txBody>
        </p:sp>
        <p:sp>
          <p:nvSpPr>
            <p:cNvPr id="8200" name="Rectangle 7"/>
            <p:cNvSpPr>
              <a:spLocks noChangeArrowheads="1"/>
            </p:cNvSpPr>
            <p:nvPr/>
          </p:nvSpPr>
          <p:spPr bwMode="auto">
            <a:xfrm>
              <a:off x="2643" y="2776"/>
              <a:ext cx="1366" cy="32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8201" name="Rectangle 8"/>
            <p:cNvSpPr>
              <a:spLocks noChangeArrowheads="1"/>
            </p:cNvSpPr>
            <p:nvPr/>
          </p:nvSpPr>
          <p:spPr bwMode="auto">
            <a:xfrm>
              <a:off x="2643" y="2454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8202" name="Rectangle 9"/>
            <p:cNvSpPr>
              <a:spLocks noChangeArrowheads="1"/>
            </p:cNvSpPr>
            <p:nvPr/>
          </p:nvSpPr>
          <p:spPr bwMode="auto">
            <a:xfrm>
              <a:off x="2643" y="2132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03" name="Rectangle 10"/>
            <p:cNvSpPr>
              <a:spLocks noChangeArrowheads="1"/>
            </p:cNvSpPr>
            <p:nvPr/>
          </p:nvSpPr>
          <p:spPr bwMode="auto">
            <a:xfrm>
              <a:off x="2669" y="1817"/>
              <a:ext cx="1372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04" name="Rectangle 11"/>
            <p:cNvSpPr>
              <a:spLocks noChangeArrowheads="1"/>
            </p:cNvSpPr>
            <p:nvPr/>
          </p:nvSpPr>
          <p:spPr bwMode="auto">
            <a:xfrm>
              <a:off x="2643" y="1488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05" name="Rectangle 12"/>
            <p:cNvSpPr>
              <a:spLocks noChangeArrowheads="1"/>
            </p:cNvSpPr>
            <p:nvPr/>
          </p:nvSpPr>
          <p:spPr bwMode="auto">
            <a:xfrm>
              <a:off x="2658" y="1056"/>
              <a:ext cx="1366" cy="4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October 21</a:t>
              </a:r>
            </a:p>
          </p:txBody>
        </p:sp>
        <p:sp>
          <p:nvSpPr>
            <p:cNvPr id="8206" name="Rectangle 24"/>
            <p:cNvSpPr>
              <a:spLocks noChangeArrowheads="1"/>
            </p:cNvSpPr>
            <p:nvPr/>
          </p:nvSpPr>
          <p:spPr bwMode="auto">
            <a:xfrm>
              <a:off x="4009" y="3421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6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07" name="Rectangle 25"/>
            <p:cNvSpPr>
              <a:spLocks noChangeArrowheads="1"/>
            </p:cNvSpPr>
            <p:nvPr/>
          </p:nvSpPr>
          <p:spPr bwMode="auto">
            <a:xfrm>
              <a:off x="240" y="3421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Stolen Auto</a:t>
              </a:r>
            </a:p>
          </p:txBody>
        </p:sp>
        <p:sp>
          <p:nvSpPr>
            <p:cNvPr id="8208" name="Rectangle 28"/>
            <p:cNvSpPr>
              <a:spLocks noChangeArrowheads="1"/>
            </p:cNvSpPr>
            <p:nvPr/>
          </p:nvSpPr>
          <p:spPr bwMode="auto">
            <a:xfrm>
              <a:off x="4015" y="1056"/>
              <a:ext cx="1367" cy="4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October 22</a:t>
              </a:r>
            </a:p>
          </p:txBody>
        </p:sp>
        <p:sp>
          <p:nvSpPr>
            <p:cNvPr id="8209" name="Rectangle 29"/>
            <p:cNvSpPr>
              <a:spLocks noChangeArrowheads="1"/>
            </p:cNvSpPr>
            <p:nvPr/>
          </p:nvSpPr>
          <p:spPr bwMode="auto">
            <a:xfrm>
              <a:off x="240" y="1056"/>
              <a:ext cx="2403" cy="432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10" name="Rectangle 32"/>
            <p:cNvSpPr>
              <a:spLocks noChangeArrowheads="1"/>
            </p:cNvSpPr>
            <p:nvPr/>
          </p:nvSpPr>
          <p:spPr bwMode="auto">
            <a:xfrm>
              <a:off x="4009" y="3730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62</a:t>
              </a:r>
            </a:p>
          </p:txBody>
        </p:sp>
        <p:sp>
          <p:nvSpPr>
            <p:cNvPr id="8211" name="Rectangle 33"/>
            <p:cNvSpPr>
              <a:spLocks noChangeArrowheads="1"/>
            </p:cNvSpPr>
            <p:nvPr/>
          </p:nvSpPr>
          <p:spPr bwMode="auto">
            <a:xfrm>
              <a:off x="240" y="3689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Total</a:t>
              </a:r>
            </a:p>
          </p:txBody>
        </p:sp>
        <p:sp>
          <p:nvSpPr>
            <p:cNvPr id="8212" name="Rectangle 36"/>
            <p:cNvSpPr>
              <a:spLocks noChangeArrowheads="1"/>
            </p:cNvSpPr>
            <p:nvPr/>
          </p:nvSpPr>
          <p:spPr bwMode="auto">
            <a:xfrm>
              <a:off x="4009" y="3099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45</a:t>
              </a:r>
            </a:p>
          </p:txBody>
        </p:sp>
        <p:sp>
          <p:nvSpPr>
            <p:cNvPr id="8213" name="Rectangle 37"/>
            <p:cNvSpPr>
              <a:spLocks noChangeArrowheads="1"/>
            </p:cNvSpPr>
            <p:nvPr/>
          </p:nvSpPr>
          <p:spPr bwMode="auto">
            <a:xfrm>
              <a:off x="240" y="3099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Theft</a:t>
              </a:r>
            </a:p>
          </p:txBody>
        </p:sp>
        <p:sp>
          <p:nvSpPr>
            <p:cNvPr id="8214" name="Rectangle 40"/>
            <p:cNvSpPr>
              <a:spLocks noChangeArrowheads="1"/>
            </p:cNvSpPr>
            <p:nvPr/>
          </p:nvSpPr>
          <p:spPr bwMode="auto">
            <a:xfrm>
              <a:off x="4015" y="2776"/>
              <a:ext cx="1367" cy="3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8215" name="Rectangle 41"/>
            <p:cNvSpPr>
              <a:spLocks noChangeArrowheads="1"/>
            </p:cNvSpPr>
            <p:nvPr/>
          </p:nvSpPr>
          <p:spPr bwMode="auto">
            <a:xfrm>
              <a:off x="240" y="2776"/>
              <a:ext cx="2403" cy="323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Burglary</a:t>
              </a:r>
            </a:p>
          </p:txBody>
        </p:sp>
        <p:sp>
          <p:nvSpPr>
            <p:cNvPr id="8216" name="Rectangle 44"/>
            <p:cNvSpPr>
              <a:spLocks noChangeArrowheads="1"/>
            </p:cNvSpPr>
            <p:nvPr/>
          </p:nvSpPr>
          <p:spPr bwMode="auto">
            <a:xfrm>
              <a:off x="4009" y="2454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217" name="Rectangle 45"/>
            <p:cNvSpPr>
              <a:spLocks noChangeArrowheads="1"/>
            </p:cNvSpPr>
            <p:nvPr/>
          </p:nvSpPr>
          <p:spPr bwMode="auto">
            <a:xfrm>
              <a:off x="240" y="2454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Assault</a:t>
              </a:r>
            </a:p>
          </p:txBody>
        </p:sp>
        <p:sp>
          <p:nvSpPr>
            <p:cNvPr id="8218" name="Rectangle 48"/>
            <p:cNvSpPr>
              <a:spLocks noChangeArrowheads="1"/>
            </p:cNvSpPr>
            <p:nvPr/>
          </p:nvSpPr>
          <p:spPr bwMode="auto">
            <a:xfrm>
              <a:off x="4009" y="2132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19" name="Rectangle 49"/>
            <p:cNvSpPr>
              <a:spLocks noChangeArrowheads="1"/>
            </p:cNvSpPr>
            <p:nvPr/>
          </p:nvSpPr>
          <p:spPr bwMode="auto">
            <a:xfrm>
              <a:off x="240" y="2132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Robbery</a:t>
              </a:r>
            </a:p>
          </p:txBody>
        </p:sp>
        <p:sp>
          <p:nvSpPr>
            <p:cNvPr id="8220" name="Rectangle 52"/>
            <p:cNvSpPr>
              <a:spLocks noChangeArrowheads="1"/>
            </p:cNvSpPr>
            <p:nvPr/>
          </p:nvSpPr>
          <p:spPr bwMode="auto">
            <a:xfrm>
              <a:off x="3988" y="1810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21" name="Rectangle 53"/>
            <p:cNvSpPr>
              <a:spLocks noChangeArrowheads="1"/>
            </p:cNvSpPr>
            <p:nvPr/>
          </p:nvSpPr>
          <p:spPr bwMode="auto">
            <a:xfrm>
              <a:off x="240" y="1810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Rape</a:t>
              </a:r>
            </a:p>
          </p:txBody>
        </p:sp>
        <p:sp>
          <p:nvSpPr>
            <p:cNvPr id="8222" name="Rectangle 56"/>
            <p:cNvSpPr>
              <a:spLocks noChangeArrowheads="1"/>
            </p:cNvSpPr>
            <p:nvPr/>
          </p:nvSpPr>
          <p:spPr bwMode="auto">
            <a:xfrm>
              <a:off x="4009" y="1488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23" name="Rectangle 57"/>
            <p:cNvSpPr>
              <a:spLocks noChangeArrowheads="1"/>
            </p:cNvSpPr>
            <p:nvPr/>
          </p:nvSpPr>
          <p:spPr bwMode="auto">
            <a:xfrm>
              <a:off x="240" y="1488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Homicide</a:t>
              </a:r>
            </a:p>
          </p:txBody>
        </p:sp>
        <p:sp>
          <p:nvSpPr>
            <p:cNvPr id="8224" name="Line 58"/>
            <p:cNvSpPr>
              <a:spLocks noChangeShapeType="1"/>
            </p:cNvSpPr>
            <p:nvPr/>
          </p:nvSpPr>
          <p:spPr bwMode="auto">
            <a:xfrm>
              <a:off x="240" y="1810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5" name="Line 59"/>
            <p:cNvSpPr>
              <a:spLocks noChangeShapeType="1"/>
            </p:cNvSpPr>
            <p:nvPr/>
          </p:nvSpPr>
          <p:spPr bwMode="auto">
            <a:xfrm>
              <a:off x="240" y="2132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Line 60"/>
            <p:cNvSpPr>
              <a:spLocks noChangeShapeType="1"/>
            </p:cNvSpPr>
            <p:nvPr/>
          </p:nvSpPr>
          <p:spPr bwMode="auto">
            <a:xfrm>
              <a:off x="240" y="2454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7" name="Line 61"/>
            <p:cNvSpPr>
              <a:spLocks noChangeShapeType="1"/>
            </p:cNvSpPr>
            <p:nvPr/>
          </p:nvSpPr>
          <p:spPr bwMode="auto">
            <a:xfrm>
              <a:off x="240" y="2776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8" name="Line 62"/>
            <p:cNvSpPr>
              <a:spLocks noChangeShapeType="1"/>
            </p:cNvSpPr>
            <p:nvPr/>
          </p:nvSpPr>
          <p:spPr bwMode="auto">
            <a:xfrm>
              <a:off x="246" y="3099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9" name="Line 63"/>
            <p:cNvSpPr>
              <a:spLocks noChangeShapeType="1"/>
            </p:cNvSpPr>
            <p:nvPr/>
          </p:nvSpPr>
          <p:spPr bwMode="auto">
            <a:xfrm>
              <a:off x="240" y="3421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0" name="Line 67"/>
            <p:cNvSpPr>
              <a:spLocks noChangeShapeType="1"/>
            </p:cNvSpPr>
            <p:nvPr/>
          </p:nvSpPr>
          <p:spPr bwMode="auto">
            <a:xfrm>
              <a:off x="240" y="1488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1" name="Line 68"/>
            <p:cNvSpPr>
              <a:spLocks noChangeShapeType="1"/>
            </p:cNvSpPr>
            <p:nvPr/>
          </p:nvSpPr>
          <p:spPr bwMode="auto">
            <a:xfrm>
              <a:off x="240" y="3743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2" name="Line 75"/>
            <p:cNvSpPr>
              <a:spLocks noChangeShapeType="1"/>
            </p:cNvSpPr>
            <p:nvPr/>
          </p:nvSpPr>
          <p:spPr bwMode="auto">
            <a:xfrm>
              <a:off x="2643" y="1056"/>
              <a:ext cx="0" cy="3009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3" name="Line 81"/>
            <p:cNvSpPr>
              <a:spLocks noChangeShapeType="1"/>
            </p:cNvSpPr>
            <p:nvPr/>
          </p:nvSpPr>
          <p:spPr bwMode="auto">
            <a:xfrm>
              <a:off x="4009" y="1056"/>
              <a:ext cx="0" cy="3009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5" name="Line 64"/>
            <p:cNvSpPr>
              <a:spLocks noChangeShapeType="1"/>
            </p:cNvSpPr>
            <p:nvPr/>
          </p:nvSpPr>
          <p:spPr bwMode="auto">
            <a:xfrm>
              <a:off x="240" y="1488"/>
              <a:ext cx="0" cy="2577"/>
            </a:xfrm>
            <a:prstGeom prst="line">
              <a:avLst/>
            </a:prstGeom>
            <a:noFill/>
            <a:ln w="38100" cap="sq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6" name="Line 73"/>
            <p:cNvSpPr>
              <a:spLocks noChangeShapeType="1"/>
            </p:cNvSpPr>
            <p:nvPr/>
          </p:nvSpPr>
          <p:spPr bwMode="auto">
            <a:xfrm>
              <a:off x="5376" y="1056"/>
              <a:ext cx="0" cy="3009"/>
            </a:xfrm>
            <a:prstGeom prst="line">
              <a:avLst/>
            </a:prstGeom>
            <a:noFill/>
            <a:ln w="38100" cap="sq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7" name="Line 80"/>
            <p:cNvSpPr>
              <a:spLocks noChangeShapeType="1"/>
            </p:cNvSpPr>
            <p:nvPr/>
          </p:nvSpPr>
          <p:spPr bwMode="auto">
            <a:xfrm>
              <a:off x="240" y="4065"/>
              <a:ext cx="5136" cy="0"/>
            </a:xfrm>
            <a:prstGeom prst="line">
              <a:avLst/>
            </a:prstGeom>
            <a:noFill/>
            <a:ln w="38100" cap="sq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280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17812702"/>
              </p:ext>
            </p:extLst>
          </p:nvPr>
        </p:nvGraphicFramePr>
        <p:xfrm>
          <a:off x="762000" y="1088886"/>
          <a:ext cx="7467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381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Arrests</a:t>
            </a:r>
          </a:p>
        </p:txBody>
      </p:sp>
    </p:spTree>
    <p:extLst>
      <p:ext uri="{BB962C8B-B14F-4D97-AF65-F5344CB8AC3E}">
        <p14:creationId xmlns:p14="http://schemas.microsoft.com/office/powerpoint/2010/main" val="183275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30142297"/>
              </p:ext>
            </p:extLst>
          </p:nvPr>
        </p:nvGraphicFramePr>
        <p:xfrm>
          <a:off x="685800" y="838200"/>
          <a:ext cx="7543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28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F861601-D079-4014-BD74-81AFAC8C94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5924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21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3174530"/>
              </p:ext>
            </p:extLst>
          </p:nvPr>
        </p:nvGraphicFramePr>
        <p:xfrm>
          <a:off x="838200" y="762000"/>
          <a:ext cx="7315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26406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EA9FFBD1A194B83FDA4EC028E449A" ma:contentTypeVersion="11" ma:contentTypeDescription="Create a new document." ma:contentTypeScope="" ma:versionID="cef31fbc84fb5999cbb16b49eee00add">
  <xsd:schema xmlns:xsd="http://www.w3.org/2001/XMLSchema" xmlns:xs="http://www.w3.org/2001/XMLSchema" xmlns:p="http://schemas.microsoft.com/office/2006/metadata/properties" xmlns:ns3="db20fbd9-901d-41ad-b051-8166eafa454a" xmlns:ns4="0d0c87f3-38be-4046-87aa-e5f2ea5eea15" targetNamespace="http://schemas.microsoft.com/office/2006/metadata/properties" ma:root="true" ma:fieldsID="93770ee313665805822d34e32f8b9d3b" ns3:_="" ns4:_="">
    <xsd:import namespace="db20fbd9-901d-41ad-b051-8166eafa454a"/>
    <xsd:import namespace="0d0c87f3-38be-4046-87aa-e5f2ea5eea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0fbd9-901d-41ad-b051-8166eafa4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c87f3-38be-4046-87aa-e5f2ea5eea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6A9562-9DAD-45A6-8976-2515CD856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20fbd9-901d-41ad-b051-8166eafa454a"/>
    <ds:schemaRef ds:uri="0d0c87f3-38be-4046-87aa-e5f2ea5eea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AB1D5F-E10C-4F03-BE63-FE34B70D95AF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db20fbd9-901d-41ad-b051-8166eafa454a"/>
    <ds:schemaRef ds:uri="http://schemas.openxmlformats.org/package/2006/metadata/core-properties"/>
    <ds:schemaRef ds:uri="http://schemas.microsoft.com/office/infopath/2007/PartnerControls"/>
    <ds:schemaRef ds:uri="0d0c87f3-38be-4046-87aa-e5f2ea5eea1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8770BA0-EE0A-4D4C-A3F8-74CDE0C15F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27982</TotalTime>
  <Words>521</Words>
  <Application>Microsoft Office PowerPoint</Application>
  <PresentationFormat>On-screen Show (4:3)</PresentationFormat>
  <Paragraphs>186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Berlin Sans FB Demi</vt:lpstr>
      <vt:lpstr>Broadway</vt:lpstr>
      <vt:lpstr>Calibri</vt:lpstr>
      <vt:lpstr>Garamond</vt:lpstr>
      <vt:lpstr>Open Sans</vt:lpstr>
      <vt:lpstr>Verdana</vt:lpstr>
      <vt:lpstr>Custom Design</vt:lpstr>
      <vt:lpstr>Organic</vt:lpstr>
      <vt:lpstr>PowerPoint Presentation</vt:lpstr>
      <vt:lpstr>PowerPoint Presentation</vt:lpstr>
      <vt:lpstr>PowerPoint Presentation</vt:lpstr>
      <vt:lpstr>PowerPoint Presentation</vt:lpstr>
      <vt:lpstr>Overall UCR Crime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Candie Terry</dc:creator>
  <cp:lastModifiedBy>Candie Terry</cp:lastModifiedBy>
  <cp:revision>39</cp:revision>
  <dcterms:created xsi:type="dcterms:W3CDTF">2021-01-05T17:33:25Z</dcterms:created>
  <dcterms:modified xsi:type="dcterms:W3CDTF">2022-11-07T20:15:12Z</dcterms:modified>
</cp:coreProperties>
</file>