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89" r:id="rId4"/>
    <p:sldId id="258" r:id="rId5"/>
    <p:sldId id="292" r:id="rId6"/>
    <p:sldId id="285" r:id="rId7"/>
    <p:sldId id="274" r:id="rId8"/>
    <p:sldId id="275" r:id="rId9"/>
    <p:sldId id="267" r:id="rId10"/>
    <p:sldId id="287" r:id="rId11"/>
    <p:sldId id="291" r:id="rId12"/>
    <p:sldId id="280" r:id="rId13"/>
    <p:sldId id="270" r:id="rId14"/>
    <p:sldId id="279" r:id="rId15"/>
    <p:sldId id="262" r:id="rId16"/>
    <p:sldId id="261" r:id="rId17"/>
    <p:sldId id="273" r:id="rId18"/>
    <p:sldId id="295" r:id="rId19"/>
    <p:sldId id="296" r:id="rId20"/>
    <p:sldId id="293" r:id="rId21"/>
    <p:sldId id="294" r:id="rId22"/>
    <p:sldId id="282" r:id="rId23"/>
    <p:sldId id="276" r:id="rId24"/>
    <p:sldId id="277" r:id="rId25"/>
    <p:sldId id="278" r:id="rId26"/>
    <p:sldId id="281" r:id="rId27"/>
    <p:sldId id="259" r:id="rId28"/>
    <p:sldId id="260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7455-CD44-4EF0-98D5-E997F04709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0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B63A-9C1D-4E6F-8D3A-3E00118586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2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F259-66D6-4F5B-8276-9FB02A9FB0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4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6AC4-F83C-46C8-A908-8411D46365E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4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B894-431F-4F67-BD78-32B9B43ACFC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3EE5-169F-4D84-92E2-AB8F9D9574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9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8CC3-6D13-498A-8E76-1E071FAF273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4371-4E28-45BF-A432-76A8F0FBE4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9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0EC9B-2182-4475-8595-5A04B4CB96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2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C6D40-EC1A-4C02-B14A-A45CB9C3FC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D0B9-463B-4CD7-BFE1-AE70279C21B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2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F6032-F33D-4707-92C2-CF4FB199DD6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7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E307-7BED-2D03-3DB1-46A65EE6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Cottonwood Heights Emergency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DC32-FD0D-9C55-FBAE-FE48CEE1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1"/>
            <a:ext cx="8229600" cy="1371600"/>
          </a:xfrm>
        </p:spPr>
        <p:txBody>
          <a:bodyPr/>
          <a:lstStyle/>
          <a:p>
            <a:r>
              <a:rPr lang="en-US" dirty="0"/>
              <a:t>Community / City Partnership</a:t>
            </a:r>
          </a:p>
          <a:p>
            <a:r>
              <a:rPr lang="en-US" dirty="0"/>
              <a:t>Ground Up Response to Emergencies</a:t>
            </a:r>
          </a:p>
        </p:txBody>
      </p:sp>
    </p:spTree>
    <p:extLst>
      <p:ext uri="{BB962C8B-B14F-4D97-AF65-F5344CB8AC3E}">
        <p14:creationId xmlns:p14="http://schemas.microsoft.com/office/powerpoint/2010/main" val="40959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r>
              <a:rPr lang="en-US" dirty="0"/>
              <a:t>Precinct Responsibilities</a:t>
            </a:r>
            <a:br>
              <a:rPr lang="en-US" dirty="0"/>
            </a:br>
            <a:r>
              <a:rPr lang="en-US" dirty="0"/>
              <a:t>Pre-Event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/>
              <a:t>Select or Motivate Block Captains</a:t>
            </a:r>
          </a:p>
          <a:p>
            <a:r>
              <a:rPr lang="en-US" dirty="0"/>
              <a:t>Identify Deputy/Assistant Precinct Leader</a:t>
            </a:r>
          </a:p>
          <a:p>
            <a:r>
              <a:rPr lang="en-US" dirty="0"/>
              <a:t>Identify Precinct and District Comms Persons</a:t>
            </a:r>
          </a:p>
          <a:p>
            <a:r>
              <a:rPr lang="en-US" dirty="0"/>
              <a:t>Identify Precinct Resources (CERT, Equipment, Medical etc.)</a:t>
            </a:r>
          </a:p>
          <a:p>
            <a:r>
              <a:rPr lang="en-US" dirty="0"/>
              <a:t>Work closely with District Coordinator and other Precinct Leaders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8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r>
              <a:rPr lang="en-US" dirty="0"/>
              <a:t>Precinct Responsibilities</a:t>
            </a:r>
            <a:br>
              <a:rPr lang="en-US" dirty="0"/>
            </a:br>
            <a:r>
              <a:rPr lang="en-US" dirty="0"/>
              <a:t>Post Event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/>
              <a:t>To what extent is my/our precinct affected</a:t>
            </a:r>
          </a:p>
          <a:p>
            <a:r>
              <a:rPr lang="en-US" dirty="0"/>
              <a:t>What Resources do I need</a:t>
            </a:r>
          </a:p>
          <a:p>
            <a:r>
              <a:rPr lang="en-US" dirty="0"/>
              <a:t>What Resources do I have at my level</a:t>
            </a:r>
          </a:p>
          <a:p>
            <a:r>
              <a:rPr lang="en-US" dirty="0"/>
              <a:t>What resources does my district have available</a:t>
            </a:r>
          </a:p>
          <a:p>
            <a:r>
              <a:rPr lang="en-US" dirty="0"/>
              <a:t>Make Requests</a:t>
            </a:r>
          </a:p>
          <a:p>
            <a:r>
              <a:rPr lang="en-US" dirty="0"/>
              <a:t>Track Information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3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/>
              <a:t>District/Precinct Decisions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/>
              <a:t>How to get Red Status to District Ops</a:t>
            </a:r>
          </a:p>
          <a:p>
            <a:r>
              <a:rPr lang="en-US" dirty="0"/>
              <a:t>How to use ArcReader in District/Precincts</a:t>
            </a:r>
          </a:p>
          <a:p>
            <a:r>
              <a:rPr lang="en-US" dirty="0"/>
              <a:t>How to train Precincts to use CSV file</a:t>
            </a:r>
          </a:p>
          <a:p>
            <a:r>
              <a:rPr lang="en-US" dirty="0">
                <a:solidFill>
                  <a:srgbClr val="000000"/>
                </a:solidFill>
              </a:rPr>
              <a:t>How to physically get flash drive to District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Radio from Precinct to District is possible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Precinct op must be licensed, have necessary radio/computer equipment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8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Operator Positions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180334" cy="233417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4396160" cy="24410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6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/>
              <a:t>City provides</a:t>
            </a:r>
          </a:p>
          <a:p>
            <a:pPr lvl="1"/>
            <a:r>
              <a:rPr lang="en-US" dirty="0"/>
              <a:t>Maps of Districts, Precincts and blocks</a:t>
            </a:r>
          </a:p>
          <a:p>
            <a:pPr lvl="1"/>
            <a:r>
              <a:rPr lang="en-US" dirty="0"/>
              <a:t>Spreadsheet with residence data</a:t>
            </a:r>
          </a:p>
          <a:p>
            <a:r>
              <a:rPr lang="en-US" dirty="0"/>
              <a:t>Precincts</a:t>
            </a:r>
          </a:p>
          <a:p>
            <a:pPr lvl="1"/>
            <a:r>
              <a:rPr lang="en-US" dirty="0"/>
              <a:t>Assign/train block captains</a:t>
            </a:r>
          </a:p>
          <a:p>
            <a:pPr lvl="1"/>
            <a:r>
              <a:rPr lang="en-US" dirty="0"/>
              <a:t>Enter block captain data into spreadsheet on flash drive</a:t>
            </a:r>
          </a:p>
          <a:p>
            <a:pPr lvl="1"/>
            <a:r>
              <a:rPr lang="en-US" dirty="0"/>
              <a:t>Determine how to physically get flash drive data to District operators</a:t>
            </a:r>
          </a:p>
        </p:txBody>
      </p:sp>
    </p:spTree>
    <p:extLst>
      <p:ext uri="{BB962C8B-B14F-4D97-AF65-F5344CB8AC3E}">
        <p14:creationId xmlns:p14="http://schemas.microsoft.com/office/powerpoint/2010/main" val="53992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Operations</a:t>
            </a:r>
          </a:p>
        </p:txBody>
      </p:sp>
      <p:pic>
        <p:nvPicPr>
          <p:cNvPr id="2050" name="Picture 2" descr="C:\Users\Carlos\Desktop\CH Emcomm\Special Events and Drills\Shakeout 2017\Photos\Shakeout Pix\Church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9149" r="10289"/>
          <a:stretch/>
        </p:blipFill>
        <p:spPr bwMode="auto">
          <a:xfrm>
            <a:off x="539552" y="2133303"/>
            <a:ext cx="3633667" cy="2149539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arlos\Desktop\CH Emcomm\Special Events and Drills\Shakeout 2017\Photos\IMG_20170422_115535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3474720" cy="1954530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los\Desktop\CH Emcomm\Special Events and Drills\Shakeout 2017\Photos\Shakeout Pix\Churc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1202"/>
            <a:ext cx="4206240" cy="2366010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arlos\Desktop\CH Emcomm\Special Events and Drills\Shakeout 2017\Photos\2017 ShakeOu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114800" cy="2314575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Residence Status Ribbon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657600" cy="244995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645152" cy="261359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0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Gathering Data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713" y="1927225"/>
            <a:ext cx="68865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83001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2700-AA9B-1A72-F9C3-30C94250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Ribbon Data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9147-E509-B968-76FB-A1FD6B2F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78362"/>
          </a:xfrm>
        </p:spPr>
        <p:txBody>
          <a:bodyPr/>
          <a:lstStyle/>
          <a:p>
            <a:r>
              <a:rPr lang="en-US" sz="2400" dirty="0"/>
              <a:t>Residences place colored ribbons on a visible location</a:t>
            </a:r>
          </a:p>
          <a:p>
            <a:r>
              <a:rPr lang="en-US" sz="2400" dirty="0"/>
              <a:t>Block Captains collect and document ribbon color for delivery to Precinct Communication Specialist</a:t>
            </a:r>
          </a:p>
          <a:p>
            <a:r>
              <a:rPr lang="en-US" sz="2400" dirty="0"/>
              <a:t>Precinct Communication Specialist compiles data in the proper format for delivery to the District Communications Specialist</a:t>
            </a:r>
          </a:p>
          <a:p>
            <a:r>
              <a:rPr lang="en-US" sz="2400" dirty="0"/>
              <a:t>District Communications Specialist checks the compiled data for format accuracy and delivers it to the Emergency Operations Center (EOC)</a:t>
            </a:r>
          </a:p>
          <a:p>
            <a:r>
              <a:rPr lang="en-US" sz="2400" dirty="0"/>
              <a:t>The EOC receives the data and forwards it to the GIS Tech for entry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86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9A50-73B6-DE0E-EE39-0B633AB2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Result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49FFA7-FF63-1276-F821-D703698EF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704" y="1905000"/>
            <a:ext cx="673259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Emergency Response Organizations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114801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SzPct val="120000"/>
            </a:pPr>
            <a:endParaRPr lang="en-US" altLang="en-US" sz="11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CC0000"/>
              </a:buClr>
              <a:buSzPct val="120000"/>
            </a:pPr>
            <a:r>
              <a:rPr lang="en-US" altLang="en-US" sz="2800" b="1" dirty="0">
                <a:solidFill>
                  <a:srgbClr val="000000"/>
                </a:solidFill>
              </a:rPr>
              <a:t>Local / Cottonwood Heights City</a:t>
            </a:r>
          </a:p>
          <a:p>
            <a:pPr eaLnBrk="1" hangingPunct="1">
              <a:buClr>
                <a:srgbClr val="CC0000"/>
              </a:buClr>
              <a:buSzPct val="120000"/>
            </a:pPr>
            <a:r>
              <a:rPr lang="en-US" altLang="en-US" sz="2800" b="1" dirty="0">
                <a:solidFill>
                  <a:srgbClr val="000000"/>
                </a:solidFill>
              </a:rPr>
              <a:t>County / Salt Lake County</a:t>
            </a:r>
          </a:p>
          <a:p>
            <a:pPr eaLnBrk="1" hangingPunct="1">
              <a:buClr>
                <a:srgbClr val="CC0000"/>
              </a:buClr>
              <a:buSzPct val="120000"/>
            </a:pPr>
            <a:r>
              <a:rPr lang="en-US" altLang="en-US" sz="2800" b="1" dirty="0">
                <a:solidFill>
                  <a:srgbClr val="000000"/>
                </a:solidFill>
              </a:rPr>
              <a:t>State/ State of Utah Division of Emergency Management</a:t>
            </a:r>
          </a:p>
          <a:p>
            <a:pPr eaLnBrk="1" hangingPunct="1">
              <a:buClr>
                <a:srgbClr val="CC0000"/>
              </a:buClr>
              <a:buSzPct val="120000"/>
            </a:pPr>
            <a:r>
              <a:rPr lang="en-US" altLang="en-US" sz="2800" b="1" dirty="0">
                <a:solidFill>
                  <a:srgbClr val="000000"/>
                </a:solidFill>
              </a:rPr>
              <a:t>Federal / Federal Emergency Management Agency</a:t>
            </a:r>
          </a:p>
          <a:p>
            <a:pPr eaLnBrk="1" hangingPunct="1">
              <a:buClr>
                <a:srgbClr val="CC0000"/>
              </a:buClr>
              <a:buSzPct val="120000"/>
            </a:pPr>
            <a:r>
              <a:rPr lang="en-US" altLang="en-US" sz="2800" b="1" dirty="0">
                <a:solidFill>
                  <a:srgbClr val="000000"/>
                </a:solidFill>
              </a:rPr>
              <a:t>Volunteer Organizations Active if Disasters / VOADs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CC0000"/>
              </a:buClr>
              <a:buSzPct val="120000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56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39C5-9B39-0506-CFE0-7F9884D9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CSV File Format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97004F-EBB6-0D23-77DA-C487D0B76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00" y="1981200"/>
            <a:ext cx="5670800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39C5-9B39-0506-CFE0-7F9884D9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CSV File Format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97004F-EBB6-0D23-77DA-C487D0B76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2900" y="1981200"/>
            <a:ext cx="5218199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2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Status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/>
              <a:t>Block captains, precinct ops get Red Status data to District ASAP</a:t>
            </a:r>
          </a:p>
          <a:p>
            <a:r>
              <a:rPr lang="en-US" dirty="0"/>
              <a:t>District Operators have special channel set up for Red Status</a:t>
            </a:r>
          </a:p>
          <a:p>
            <a:r>
              <a:rPr lang="en-US" dirty="0"/>
              <a:t>EOC has dedicated operator for Red Status</a:t>
            </a:r>
          </a:p>
          <a:p>
            <a:pPr lvl="1"/>
            <a:r>
              <a:rPr lang="en-US" dirty="0"/>
              <a:t>Information passed to Incident Command immediately upon receipt</a:t>
            </a:r>
          </a:p>
        </p:txBody>
      </p:sp>
    </p:spTree>
    <p:extLst>
      <p:ext uri="{BB962C8B-B14F-4D97-AF65-F5344CB8AC3E}">
        <p14:creationId xmlns:p14="http://schemas.microsoft.com/office/powerpoint/2010/main" val="1656382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Precinct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/>
              <a:t>Precinct Communications Operator</a:t>
            </a:r>
          </a:p>
          <a:p>
            <a:pPr lvl="1"/>
            <a:r>
              <a:rPr lang="en-US" dirty="0"/>
              <a:t>Works with District Op on data handling processes</a:t>
            </a:r>
          </a:p>
          <a:p>
            <a:pPr lvl="1"/>
            <a:r>
              <a:rPr lang="en-US" dirty="0"/>
              <a:t>Collects residence color data from Block Captains</a:t>
            </a:r>
          </a:p>
          <a:p>
            <a:pPr lvl="1"/>
            <a:r>
              <a:rPr lang="en-US" dirty="0"/>
              <a:t>Enters data into CSV spreadsheet on flash drive</a:t>
            </a:r>
          </a:p>
          <a:p>
            <a:pPr lvl="1"/>
            <a:r>
              <a:rPr lang="en-US" dirty="0"/>
              <a:t>Gets flash drive to District Operator</a:t>
            </a:r>
          </a:p>
        </p:txBody>
      </p:sp>
    </p:spTree>
    <p:extLst>
      <p:ext uri="{BB962C8B-B14F-4D97-AF65-F5344CB8AC3E}">
        <p14:creationId xmlns:p14="http://schemas.microsoft.com/office/powerpoint/2010/main" val="24447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/>
              <a:t>Maintain fully functional radio station</a:t>
            </a:r>
          </a:p>
          <a:p>
            <a:pPr lvl="1"/>
            <a:r>
              <a:rPr lang="en-US" dirty="0"/>
              <a:t>Radio drills quarterly</a:t>
            </a:r>
          </a:p>
          <a:p>
            <a:r>
              <a:rPr lang="en-US" dirty="0"/>
              <a:t>Work with District/precinct leaders </a:t>
            </a:r>
          </a:p>
          <a:p>
            <a:pPr lvl="1"/>
            <a:r>
              <a:rPr lang="en-US" dirty="0"/>
              <a:t>Devise procedures for data handling</a:t>
            </a:r>
          </a:p>
          <a:p>
            <a:r>
              <a:rPr lang="en-US" dirty="0"/>
              <a:t>Receive Precinct csv status files</a:t>
            </a:r>
          </a:p>
          <a:p>
            <a:pPr lvl="1"/>
            <a:r>
              <a:rPr lang="en-US" dirty="0"/>
              <a:t>Inform EOC when precinct files available</a:t>
            </a:r>
          </a:p>
          <a:p>
            <a:r>
              <a:rPr lang="en-US" dirty="0"/>
              <a:t>Train district/precinct personnel</a:t>
            </a:r>
          </a:p>
          <a:p>
            <a:pPr lvl="1"/>
            <a:r>
              <a:rPr lang="en-US" dirty="0"/>
              <a:t>CSV file preparation, ArcReader software use</a:t>
            </a:r>
          </a:p>
        </p:txBody>
      </p:sp>
    </p:spTree>
    <p:extLst>
      <p:ext uri="{BB962C8B-B14F-4D97-AF65-F5344CB8AC3E}">
        <p14:creationId xmlns:p14="http://schemas.microsoft.com/office/powerpoint/2010/main" val="3150484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ArcReader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/>
              <a:t>Graphic display of residence status</a:t>
            </a:r>
          </a:p>
          <a:p>
            <a:r>
              <a:rPr lang="en-US" dirty="0"/>
              <a:t>Basically identical to EOC map display</a:t>
            </a:r>
          </a:p>
          <a:p>
            <a:r>
              <a:rPr lang="en-US" dirty="0"/>
              <a:t>Input Precinct status as it’s gathered</a:t>
            </a:r>
          </a:p>
          <a:p>
            <a:r>
              <a:rPr lang="en-US" dirty="0"/>
              <a:t>Allows Precincts and Districts to know how to respond in their neighborhoods</a:t>
            </a:r>
          </a:p>
          <a:p>
            <a:r>
              <a:rPr lang="en-US" dirty="0"/>
              <a:t>VITAL TOOL FOR PRECINCT AND DISTRICT EMERGENCY PERSONNEL</a:t>
            </a:r>
          </a:p>
        </p:txBody>
      </p:sp>
    </p:spTree>
    <p:extLst>
      <p:ext uri="{BB962C8B-B14F-4D97-AF65-F5344CB8AC3E}">
        <p14:creationId xmlns:p14="http://schemas.microsoft.com/office/powerpoint/2010/main" val="402000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Butler District Shakeout 2022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04" y="1905000"/>
            <a:ext cx="67607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83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CHARC Information Provided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GIS Map with residence status color</a:t>
            </a:r>
          </a:p>
          <a:p>
            <a:pPr lvl="0"/>
            <a:r>
              <a:rPr lang="en-US" sz="2800" dirty="0"/>
              <a:t>Expedited reports of Red Status locations</a:t>
            </a:r>
          </a:p>
          <a:p>
            <a:pPr lvl="0"/>
            <a:r>
              <a:rPr lang="en-US" sz="2800" dirty="0"/>
              <a:t>List of districts/precincts Reporting</a:t>
            </a:r>
          </a:p>
          <a:p>
            <a:pPr lvl="0"/>
            <a:r>
              <a:rPr lang="en-US" sz="2800" dirty="0"/>
              <a:t>Streaming video, audio reports from Rec Center Mass Shelter Site</a:t>
            </a:r>
          </a:p>
          <a:p>
            <a:pPr lvl="0"/>
            <a:r>
              <a:rPr lang="en-US" sz="2800" dirty="0"/>
              <a:t>Images sent by cellphone, if Internet is available</a:t>
            </a:r>
          </a:p>
          <a:p>
            <a:pPr lvl="0"/>
            <a:r>
              <a:rPr lang="en-US" sz="2800" dirty="0"/>
              <a:t>Images sent by radio, if Internet not available</a:t>
            </a:r>
          </a:p>
          <a:p>
            <a:pPr lvl="0"/>
            <a:r>
              <a:rPr lang="en-US" sz="2800" dirty="0"/>
              <a:t>Live critical infrastructure video from drone aircraft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1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Provided - </a:t>
            </a:r>
            <a:r>
              <a:rPr lang="en-US" sz="3600" i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Live video from Video Rover</a:t>
            </a:r>
          </a:p>
          <a:p>
            <a:pPr lvl="0"/>
            <a:r>
              <a:rPr lang="en-US" sz="2800" dirty="0"/>
              <a:t>Voice reports from districts, precincts, Rovers</a:t>
            </a:r>
          </a:p>
          <a:p>
            <a:pPr lvl="0"/>
            <a:r>
              <a:rPr lang="en-US" sz="2800" dirty="0"/>
              <a:t>Map showing location of radio operators</a:t>
            </a:r>
          </a:p>
          <a:p>
            <a:pPr lvl="0"/>
            <a:r>
              <a:rPr lang="en-US" sz="2800" dirty="0"/>
              <a:t>ICS-213 FEMA standard email messages to/from County, State</a:t>
            </a:r>
          </a:p>
          <a:p>
            <a:pPr lvl="0"/>
            <a:r>
              <a:rPr lang="en-US" sz="2800" dirty="0"/>
              <a:t>VHF Radio communications to County, State</a:t>
            </a:r>
          </a:p>
          <a:p>
            <a:pPr lvl="0"/>
            <a:r>
              <a:rPr lang="en-US" sz="2800" dirty="0"/>
              <a:t>WinLink email outside state via HF radio, if Internet down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8958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FBF8-CBAC-4635-CC5D-00247B1D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4DAF78-A6A2-727F-DE4C-45CA437D5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616" y="2057400"/>
            <a:ext cx="5750768" cy="4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5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Emergency Organization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SzPct val="120000"/>
            </a:pPr>
            <a:endParaRPr lang="en-US" altLang="en-US" sz="11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CC0000"/>
              </a:buClr>
              <a:buSzPct val="120000"/>
            </a:pPr>
            <a:r>
              <a:rPr lang="en-US" altLang="en-US" sz="2800" b="1" dirty="0">
                <a:solidFill>
                  <a:srgbClr val="000000"/>
                </a:solidFill>
              </a:rPr>
              <a:t>Six Major Emergency Response Districts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Covers ~90% of city residents</a:t>
            </a:r>
          </a:p>
          <a:p>
            <a:pPr lvl="1" eaLnBrk="1" hangingPunct="1">
              <a:buClr>
                <a:srgbClr val="CC0000"/>
              </a:buClr>
            </a:pPr>
            <a:endParaRPr lang="en-US" altLang="en-US" sz="1000" b="1" dirty="0">
              <a:solidFill>
                <a:srgbClr val="000000"/>
              </a:solidFill>
              <a:latin typeface="Arial Narrow" pitchFamily="34" charset="0"/>
            </a:endParaRPr>
          </a:p>
          <a:p>
            <a:pPr eaLnBrk="1" hangingPunct="1">
              <a:buClr>
                <a:srgbClr val="CC0000"/>
              </a:buClr>
              <a:buSzPct val="120000"/>
            </a:pPr>
            <a:r>
              <a:rPr lang="en-US" altLang="en-US" sz="2800" b="1" dirty="0">
                <a:solidFill>
                  <a:srgbClr val="000000"/>
                </a:solidFill>
              </a:rPr>
              <a:t>City Emergency Response Officials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City Emergency Manager: Paul Brenneman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GIS Specialist: Melissa Blue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CH IT Staff:  Matt Ervin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City Manager: Tim Tingey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Mayor: Mike Weichers</a:t>
            </a:r>
          </a:p>
          <a:p>
            <a:pPr lvl="1" eaLnBrk="1" hangingPunct="1">
              <a:buClr>
                <a:srgbClr val="CC0000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City Council:  Shawn Newell</a:t>
            </a:r>
          </a:p>
          <a:p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4398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Emergency Districts/Precincts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40" y="1927373"/>
            <a:ext cx="67371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2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6B10-BEA6-20B1-14B6-8038679A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Precincts and Blocks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EEEE20-8AEB-B46C-E5C6-C886C7E30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616" y="1981200"/>
            <a:ext cx="5704768" cy="4602162"/>
          </a:xfrm>
        </p:spPr>
      </p:pic>
    </p:spTree>
    <p:extLst>
      <p:ext uri="{BB962C8B-B14F-4D97-AF65-F5344CB8AC3E}">
        <p14:creationId xmlns:p14="http://schemas.microsoft.com/office/powerpoint/2010/main" val="243640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Captain Maps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5148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57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Flow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28186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Standardization Level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22463"/>
            <a:ext cx="734695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1006" y="45720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3469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City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98663"/>
            <a:ext cx="8229600" cy="4525962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SzPct val="120000"/>
              <a:defRPr/>
            </a:pPr>
            <a:r>
              <a:rPr lang="en-US" sz="2800" b="1" dirty="0">
                <a:solidFill>
                  <a:srgbClr val="000000"/>
                </a:solidFill>
              </a:rPr>
              <a:t>Emergency Operations</a:t>
            </a:r>
          </a:p>
          <a:p>
            <a:pPr lvl="1" eaLnBrk="1" hangingPunct="1">
              <a:buClr>
                <a:srgbClr val="CC0000"/>
              </a:buClr>
              <a:buSzPct val="120000"/>
              <a:defRPr/>
            </a:pPr>
            <a:r>
              <a:rPr lang="en-US" sz="2400" dirty="0">
                <a:solidFill>
                  <a:srgbClr val="000000"/>
                </a:solidFill>
              </a:rPr>
              <a:t>Antennas on roof</a:t>
            </a:r>
          </a:p>
          <a:p>
            <a:pPr lvl="1" eaLnBrk="1" hangingPunct="1">
              <a:buClr>
                <a:srgbClr val="CC0000"/>
              </a:buClr>
              <a:buSzPct val="120000"/>
              <a:defRPr/>
            </a:pPr>
            <a:r>
              <a:rPr lang="en-US" sz="2400" dirty="0">
                <a:solidFill>
                  <a:srgbClr val="000000"/>
                </a:solidFill>
              </a:rPr>
              <a:t>Top quality cabling</a:t>
            </a:r>
          </a:p>
          <a:p>
            <a:pPr lvl="1" eaLnBrk="1" hangingPunct="1">
              <a:buClr>
                <a:srgbClr val="CC0000"/>
              </a:buClr>
              <a:buSzPct val="120000"/>
              <a:defRPr/>
            </a:pPr>
            <a:r>
              <a:rPr lang="en-US" sz="2400" dirty="0">
                <a:solidFill>
                  <a:srgbClr val="000000"/>
                </a:solidFill>
              </a:rPr>
              <a:t>Multiple transceivers</a:t>
            </a:r>
          </a:p>
          <a:p>
            <a:pPr lvl="1" eaLnBrk="1" hangingPunct="1">
              <a:buClr>
                <a:srgbClr val="CC0000"/>
              </a:buClr>
              <a:buSzPct val="120000"/>
              <a:defRPr/>
            </a:pPr>
            <a:r>
              <a:rPr lang="en-US" sz="2400" dirty="0">
                <a:solidFill>
                  <a:srgbClr val="000000"/>
                </a:solidFill>
              </a:rPr>
              <a:t>Backup Generator</a:t>
            </a:r>
          </a:p>
          <a:p>
            <a:pPr lvl="1" eaLnBrk="1" hangingPunct="1">
              <a:buClr>
                <a:srgbClr val="CC0000"/>
              </a:buClr>
              <a:buSzPct val="120000"/>
              <a:defRPr/>
            </a:pPr>
            <a:r>
              <a:rPr lang="en-US" sz="2400" dirty="0">
                <a:solidFill>
                  <a:srgbClr val="000000"/>
                </a:solidFill>
              </a:rPr>
              <a:t>Computers</a:t>
            </a:r>
          </a:p>
          <a:p>
            <a:pPr lvl="1" eaLnBrk="1" hangingPunct="1">
              <a:buClr>
                <a:srgbClr val="CC0000"/>
              </a:buClr>
              <a:buSzPct val="120000"/>
              <a:defRPr/>
            </a:pPr>
            <a:r>
              <a:rPr lang="en-US" sz="2400" dirty="0">
                <a:solidFill>
                  <a:srgbClr val="000000"/>
                </a:solidFill>
              </a:rPr>
              <a:t>Projection system</a:t>
            </a:r>
          </a:p>
          <a:p>
            <a:pPr marL="0" indent="0" eaLnBrk="1" hangingPunct="1">
              <a:buClr>
                <a:srgbClr val="CC0000"/>
              </a:buClr>
              <a:buSzPct val="120000"/>
              <a:buFontTx/>
              <a:buNone/>
              <a:defRPr/>
            </a:pP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074" name="Picture 2" descr="C:\Users\Carlos\Desktop\Charc Pix\CHARC Ant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257550" cy="4591050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8875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673</Words>
  <Application>Microsoft Office PowerPoint</Application>
  <PresentationFormat>On-screen Show (4:3)</PresentationFormat>
  <Paragraphs>120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Arial Narrow</vt:lpstr>
      <vt:lpstr>Diseño predeterminado</vt:lpstr>
      <vt:lpstr>Cottonwood Heights Emergency Management</vt:lpstr>
      <vt:lpstr>Emergency Response Organizations</vt:lpstr>
      <vt:lpstr>Emergency Organization</vt:lpstr>
      <vt:lpstr>Emergency Districts/Precincts</vt:lpstr>
      <vt:lpstr>Precincts and Blocks</vt:lpstr>
      <vt:lpstr>Block Captain Maps</vt:lpstr>
      <vt:lpstr>Information Flow</vt:lpstr>
      <vt:lpstr>Standardization Level</vt:lpstr>
      <vt:lpstr>City Hall</vt:lpstr>
      <vt:lpstr>Precinct Responsibilities Pre-Event </vt:lpstr>
      <vt:lpstr>Precinct Responsibilities Post Event </vt:lpstr>
      <vt:lpstr>District/Precinct Decisions </vt:lpstr>
      <vt:lpstr>EOC Operator Positions</vt:lpstr>
      <vt:lpstr>Data Handling</vt:lpstr>
      <vt:lpstr>District Operations</vt:lpstr>
      <vt:lpstr>Residence Status Ribbon</vt:lpstr>
      <vt:lpstr>Gathering Data</vt:lpstr>
      <vt:lpstr>Ribbon Data Flow</vt:lpstr>
      <vt:lpstr>End Result</vt:lpstr>
      <vt:lpstr>Original CSV File Format</vt:lpstr>
      <vt:lpstr>Completed CSV File Format</vt:lpstr>
      <vt:lpstr>Red Status Process</vt:lpstr>
      <vt:lpstr>Precinct Operators</vt:lpstr>
      <vt:lpstr>District Operators</vt:lpstr>
      <vt:lpstr>ArcReader Software</vt:lpstr>
      <vt:lpstr>Butler District Shakeout 2022</vt:lpstr>
      <vt:lpstr>CHARC Information Provided</vt:lpstr>
      <vt:lpstr>Information Provided - Continued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Organization</dc:title>
  <dc:creator>Carlos</dc:creator>
  <cp:lastModifiedBy>Paul Brenneman</cp:lastModifiedBy>
  <cp:revision>25</cp:revision>
  <dcterms:created xsi:type="dcterms:W3CDTF">2022-07-19T22:02:00Z</dcterms:created>
  <dcterms:modified xsi:type="dcterms:W3CDTF">2022-08-04T14:32:01Z</dcterms:modified>
</cp:coreProperties>
</file>