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2" r:id="rId4"/>
    <p:sldMasterId id="2147484190" r:id="rId5"/>
  </p:sldMasterIdLst>
  <p:notesMasterIdLst>
    <p:notesMasterId r:id="rId23"/>
  </p:notesMasterIdLst>
  <p:handoutMasterIdLst>
    <p:handoutMasterId r:id="rId24"/>
  </p:handoutMasterIdLst>
  <p:sldIdLst>
    <p:sldId id="359" r:id="rId6"/>
    <p:sldId id="361" r:id="rId7"/>
    <p:sldId id="392" r:id="rId8"/>
    <p:sldId id="384" r:id="rId9"/>
    <p:sldId id="320" r:id="rId10"/>
    <p:sldId id="363" r:id="rId11"/>
    <p:sldId id="365" r:id="rId12"/>
    <p:sldId id="393" r:id="rId13"/>
    <p:sldId id="366" r:id="rId14"/>
    <p:sldId id="375" r:id="rId15"/>
    <p:sldId id="402" r:id="rId16"/>
    <p:sldId id="368" r:id="rId17"/>
    <p:sldId id="386" r:id="rId18"/>
    <p:sldId id="394" r:id="rId19"/>
    <p:sldId id="401" r:id="rId20"/>
    <p:sldId id="364" r:id="rId21"/>
    <p:sldId id="339" r:id="rId22"/>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0066"/>
    <a:srgbClr val="FF6600"/>
    <a:srgbClr val="3393B5"/>
    <a:srgbClr val="004821"/>
    <a:srgbClr val="074459"/>
    <a:srgbClr val="FFFF00"/>
    <a:srgbClr val="FFCC66"/>
    <a:srgbClr val="EFF3ED"/>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B7446-A713-4E10-8B02-C812C3AFB6C7}" v="27" dt="2022-08-02T16:25:52.9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1" autoAdjust="0"/>
    <p:restoredTop sz="87457" autoAdjust="0"/>
  </p:normalViewPr>
  <p:slideViewPr>
    <p:cSldViewPr>
      <p:cViewPr varScale="1">
        <p:scale>
          <a:sx n="100" d="100"/>
          <a:sy n="100" d="100"/>
        </p:scale>
        <p:origin x="17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659" y="-86"/>
      </p:cViewPr>
      <p:guideLst>
        <p:guide orient="horz" pos="2909"/>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4000" b="0" i="0" u="none" strike="noStrike" kern="1200" cap="none" spc="20" baseline="0">
                <a:solidFill>
                  <a:schemeClr val="accent3">
                    <a:lumMod val="75000"/>
                  </a:schemeClr>
                </a:solidFill>
                <a:latin typeface="Broadway" panose="04040905080B02020502" pitchFamily="82" charset="0"/>
                <a:ea typeface="+mn-ea"/>
                <a:cs typeface="+mn-cs"/>
              </a:defRPr>
            </a:pPr>
            <a:r>
              <a:rPr lang="en-US" sz="4000" dirty="0">
                <a:solidFill>
                  <a:schemeClr val="accent3">
                    <a:lumMod val="75000"/>
                  </a:schemeClr>
                </a:solidFill>
                <a:latin typeface="Broadway" panose="04040905080B02020502" pitchFamily="82" charset="0"/>
              </a:rPr>
              <a:t>Calls for Service</a:t>
            </a:r>
          </a:p>
        </c:rich>
      </c:tx>
      <c:overlay val="0"/>
      <c:spPr>
        <a:noFill/>
        <a:ln>
          <a:noFill/>
        </a:ln>
        <a:effectLst/>
      </c:spPr>
      <c:txPr>
        <a:bodyPr rot="0" spcFirstLastPara="1" vertOverflow="ellipsis" vert="horz" wrap="square" anchor="ctr" anchorCtr="1"/>
        <a:lstStyle/>
        <a:p>
          <a:pPr>
            <a:defRPr sz="4000" b="0" i="0" u="none" strike="noStrike" kern="1200" cap="none" spc="20" baseline="0">
              <a:solidFill>
                <a:schemeClr val="accent3">
                  <a:lumMod val="75000"/>
                </a:schemeClr>
              </a:solidFill>
              <a:latin typeface="Broadway" panose="04040905080B02020502" pitchFamily="82" charset="0"/>
              <a:ea typeface="+mn-ea"/>
              <a:cs typeface="+mn-cs"/>
            </a:defRPr>
          </a:pPr>
          <a:endParaRPr lang="en-US"/>
        </a:p>
      </c:txPr>
    </c:title>
    <c:autoTitleDeleted val="0"/>
    <c:plotArea>
      <c:layout/>
      <c:lineChart>
        <c:grouping val="standard"/>
        <c:varyColors val="0"/>
        <c:ser>
          <c:idx val="0"/>
          <c:order val="0"/>
          <c:tx>
            <c:strRef>
              <c:f>Sheet1!$B$1</c:f>
              <c:strCache>
                <c:ptCount val="1"/>
                <c:pt idx="0">
                  <c:v> Calls for Service</c:v>
                </c:pt>
              </c:strCache>
            </c:strRef>
          </c:tx>
          <c:spPr>
            <a:ln w="15875" cap="rnd">
              <a:solidFill>
                <a:schemeClr val="accent5">
                  <a:shade val="76000"/>
                </a:schemeClr>
              </a:solidFill>
              <a:round/>
            </a:ln>
            <a:effectLst/>
          </c:spPr>
          <c:marker>
            <c:symbol val="circle"/>
            <c:size val="4"/>
            <c:spPr>
              <a:gradFill rotWithShape="1">
                <a:gsLst>
                  <a:gs pos="0">
                    <a:schemeClr val="accent5">
                      <a:shade val="76000"/>
                      <a:tint val="60000"/>
                      <a:lumMod val="110000"/>
                    </a:schemeClr>
                  </a:gs>
                  <a:gs pos="100000">
                    <a:schemeClr val="accent5">
                      <a:shade val="76000"/>
                      <a:tint val="82000"/>
                    </a:schemeClr>
                  </a:gs>
                </a:gsLst>
                <a:lin ang="5400000" scaled="0"/>
              </a:gradFill>
              <a:ln w="9525" cap="flat" cmpd="sng" algn="ctr">
                <a:solidFill>
                  <a:schemeClr val="accent5">
                    <a:shade val="76000"/>
                    <a:shade val="95000"/>
                  </a:schemeClr>
                </a:solidFill>
                <a:round/>
              </a:ln>
              <a:effectLst/>
            </c:spPr>
          </c:marker>
          <c:dLbls>
            <c:dLbl>
              <c:idx val="0"/>
              <c:tx>
                <c:rich>
                  <a:bodyPr/>
                  <a:lstStyle/>
                  <a:p>
                    <a:fld id="{AFA89318-FDB9-4BA8-B275-E7393CC23E7A}"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B1-464A-93E9-CCA82D4B0F12}"/>
                </c:ext>
              </c:extLst>
            </c:dLbl>
            <c:dLbl>
              <c:idx val="1"/>
              <c:tx>
                <c:rich>
                  <a:bodyPr/>
                  <a:lstStyle/>
                  <a:p>
                    <a:fld id="{50A31EFF-D1F1-4373-AE61-1789DD72657C}"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B1-464A-93E9-CCA82D4B0F12}"/>
                </c:ext>
              </c:extLst>
            </c:dLbl>
            <c:dLbl>
              <c:idx val="2"/>
              <c:tx>
                <c:rich>
                  <a:bodyPr/>
                  <a:lstStyle/>
                  <a:p>
                    <a:fld id="{43FDE4EC-BCEA-4ED6-8B15-FEF5283B9D1F}"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3B1-464A-93E9-CCA82D4B0F12}"/>
                </c:ext>
              </c:extLst>
            </c:dLbl>
            <c:dLbl>
              <c:idx val="3"/>
              <c:tx>
                <c:rich>
                  <a:bodyPr/>
                  <a:lstStyle/>
                  <a:p>
                    <a:fld id="{672A2713-20E2-4C9E-967D-5CB3A1398233}"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B1-464A-93E9-CCA82D4B0F12}"/>
                </c:ext>
              </c:extLst>
            </c:dLbl>
            <c:dLbl>
              <c:idx val="4"/>
              <c:tx>
                <c:rich>
                  <a:bodyPr/>
                  <a:lstStyle/>
                  <a:p>
                    <a:fld id="{07B9EC81-7CD4-478D-A121-05AD2CB5A3DF}"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3B1-464A-93E9-CCA82D4B0F12}"/>
                </c:ext>
              </c:extLst>
            </c:dLbl>
            <c:dLbl>
              <c:idx val="5"/>
              <c:tx>
                <c:rich>
                  <a:bodyPr/>
                  <a:lstStyle/>
                  <a:p>
                    <a:fld id="{05F2E7B9-DAB6-48BA-82F9-25F3111CD463}"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AC-4811-BC5C-2397C9772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Sheet1!$B$2:$B$4</c:f>
              <c:numCache>
                <c:formatCode>General</c:formatCode>
                <c:ptCount val="3"/>
                <c:pt idx="0">
                  <c:v>1342</c:v>
                </c:pt>
                <c:pt idx="1">
                  <c:v>1377</c:v>
                </c:pt>
                <c:pt idx="2">
                  <c:v>1473</c:v>
                </c:pt>
              </c:numCache>
            </c:numRef>
          </c:val>
          <c:smooth val="0"/>
          <c:extLst>
            <c:ext xmlns:c16="http://schemas.microsoft.com/office/drawing/2014/chart" uri="{C3380CC4-5D6E-409C-BE32-E72D297353CC}">
              <c16:uniqueId val="{00000005-C3B1-464A-93E9-CCA82D4B0F12}"/>
            </c:ext>
          </c:extLst>
        </c:ser>
        <c:ser>
          <c:idx val="1"/>
          <c:order val="1"/>
          <c:tx>
            <c:strRef>
              <c:f>Sheet1!$C$1</c:f>
              <c:strCache>
                <c:ptCount val="1"/>
                <c:pt idx="0">
                  <c:v>On View Calls</c:v>
                </c:pt>
              </c:strCache>
            </c:strRef>
          </c:tx>
          <c:spPr>
            <a:ln w="15875" cap="rnd">
              <a:solidFill>
                <a:schemeClr val="accent5">
                  <a:tint val="77000"/>
                </a:schemeClr>
              </a:solidFill>
              <a:round/>
            </a:ln>
            <a:effectLst/>
          </c:spPr>
          <c:marker>
            <c:symbol val="circle"/>
            <c:size val="4"/>
            <c:spPr>
              <a:gradFill rotWithShape="1">
                <a:gsLst>
                  <a:gs pos="0">
                    <a:schemeClr val="accent5">
                      <a:tint val="77000"/>
                      <a:tint val="60000"/>
                      <a:lumMod val="110000"/>
                    </a:schemeClr>
                  </a:gs>
                  <a:gs pos="100000">
                    <a:schemeClr val="accent5">
                      <a:tint val="77000"/>
                      <a:tint val="82000"/>
                    </a:schemeClr>
                  </a:gs>
                </a:gsLst>
                <a:lin ang="5400000" scaled="0"/>
              </a:gradFill>
              <a:ln w="9525" cap="flat" cmpd="sng" algn="ctr">
                <a:solidFill>
                  <a:schemeClr val="accent5">
                    <a:tint val="77000"/>
                    <a:shade val="95000"/>
                  </a:schemeClr>
                </a:solidFill>
                <a:round/>
              </a:ln>
              <a:effectLst/>
            </c:spPr>
          </c:marker>
          <c:dLbls>
            <c:dLbl>
              <c:idx val="0"/>
              <c:tx>
                <c:rich>
                  <a:bodyPr/>
                  <a:lstStyle/>
                  <a:p>
                    <a:fld id="{131CBDC4-C859-4B3F-AC29-43F0BBF21CE4}"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3B1-464A-93E9-CCA82D4B0F12}"/>
                </c:ext>
              </c:extLst>
            </c:dLbl>
            <c:dLbl>
              <c:idx val="1"/>
              <c:tx>
                <c:rich>
                  <a:bodyPr/>
                  <a:lstStyle/>
                  <a:p>
                    <a:fld id="{262A3929-7F28-4DCB-978C-A5CD7DA2CF47}"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3B1-464A-93E9-CCA82D4B0F12}"/>
                </c:ext>
              </c:extLst>
            </c:dLbl>
            <c:dLbl>
              <c:idx val="2"/>
              <c:tx>
                <c:rich>
                  <a:bodyPr/>
                  <a:lstStyle/>
                  <a:p>
                    <a:fld id="{C2E3A8F8-114E-491D-BB73-425B7B4868BC}"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3B1-464A-93E9-CCA82D4B0F12}"/>
                </c:ext>
              </c:extLst>
            </c:dLbl>
            <c:dLbl>
              <c:idx val="3"/>
              <c:tx>
                <c:rich>
                  <a:bodyPr/>
                  <a:lstStyle/>
                  <a:p>
                    <a:fld id="{536BA2D9-1D92-4129-84FD-30767C7899F8}"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3B1-464A-93E9-CCA82D4B0F12}"/>
                </c:ext>
              </c:extLst>
            </c:dLbl>
            <c:dLbl>
              <c:idx val="4"/>
              <c:tx>
                <c:rich>
                  <a:bodyPr/>
                  <a:lstStyle/>
                  <a:p>
                    <a:fld id="{115422E3-4D59-41AA-BCC6-E2A48E885D86}"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3B1-464A-93E9-CCA82D4B0F12}"/>
                </c:ext>
              </c:extLst>
            </c:dLbl>
            <c:dLbl>
              <c:idx val="5"/>
              <c:tx>
                <c:rich>
                  <a:bodyPr/>
                  <a:lstStyle/>
                  <a:p>
                    <a:fld id="{A082B54C-3D21-4CED-8A9C-0E472DF1D6FE}" type="VALUE">
                      <a:rPr lang="en-US" b="1"/>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AC-4811-BC5C-2397C97725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Sheet1!$C$2:$C$4</c:f>
              <c:numCache>
                <c:formatCode>General</c:formatCode>
                <c:ptCount val="3"/>
                <c:pt idx="0">
                  <c:v>227</c:v>
                </c:pt>
                <c:pt idx="1">
                  <c:v>250</c:v>
                </c:pt>
                <c:pt idx="2">
                  <c:v>224</c:v>
                </c:pt>
              </c:numCache>
            </c:numRef>
          </c:val>
          <c:smooth val="0"/>
          <c:extLst>
            <c:ext xmlns:c16="http://schemas.microsoft.com/office/drawing/2014/chart" uri="{C3380CC4-5D6E-409C-BE32-E72D297353CC}">
              <c16:uniqueId val="{0000000B-C3B1-464A-93E9-CCA82D4B0F12}"/>
            </c:ext>
          </c:extLst>
        </c:ser>
        <c:dLbls>
          <c:dLblPos val="t"/>
          <c:showLegendKey val="0"/>
          <c:showVal val="1"/>
          <c:showCatName val="0"/>
          <c:showSerName val="0"/>
          <c:showPercent val="0"/>
          <c:showBubbleSize val="0"/>
        </c:dLbls>
        <c:marker val="1"/>
        <c:smooth val="0"/>
        <c:axId val="605478640"/>
        <c:axId val="605476680"/>
      </c:lineChart>
      <c:catAx>
        <c:axId val="6054786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76680"/>
        <c:crosses val="autoZero"/>
        <c:auto val="1"/>
        <c:lblAlgn val="ctr"/>
        <c:lblOffset val="100"/>
        <c:noMultiLvlLbl val="0"/>
      </c:catAx>
      <c:valAx>
        <c:axId val="605476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78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Calls for Service by District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Calls for Service by District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4.3572998687664045E-2"/>
                  <c:y val="-1.87499999999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06-4BE3-8295-E67BE5E5C548}"/>
                </c:ext>
              </c:extLst>
            </c:dLbl>
            <c:dLbl>
              <c:idx val="1"/>
              <c:layout>
                <c:manualLayout>
                  <c:x val="-3.5239665354330783E-2"/>
                  <c:y val="3.43749999999998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06-4BE3-8295-E67BE5E5C548}"/>
                </c:ext>
              </c:extLst>
            </c:dLbl>
            <c:dLbl>
              <c:idx val="2"/>
              <c:layout>
                <c:manualLayout>
                  <c:x val="-3.5239665354330783E-2"/>
                  <c:y val="-3.437487696850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06-4BE3-8295-E67BE5E5C548}"/>
                </c:ext>
              </c:extLst>
            </c:dLbl>
            <c:dLbl>
              <c:idx val="3"/>
              <c:layout>
                <c:manualLayout>
                  <c:x val="-1.4406332020997375E-2"/>
                  <c:y val="1.87499999999999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06-4BE3-8295-E67BE5E5C5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District 1</c:v>
                </c:pt>
                <c:pt idx="1">
                  <c:v>District 2</c:v>
                </c:pt>
                <c:pt idx="2">
                  <c:v>District 3</c:v>
                </c:pt>
                <c:pt idx="3">
                  <c:v>District 4</c:v>
                </c:pt>
              </c:strCache>
            </c:strRef>
          </c:cat>
          <c:val>
            <c:numRef>
              <c:f>Sheet1!$B$2:$B$5</c:f>
              <c:numCache>
                <c:formatCode>General</c:formatCode>
                <c:ptCount val="4"/>
                <c:pt idx="0">
                  <c:v>533</c:v>
                </c:pt>
                <c:pt idx="1">
                  <c:v>254</c:v>
                </c:pt>
                <c:pt idx="2">
                  <c:v>366</c:v>
                </c:pt>
                <c:pt idx="3">
                  <c:v>243</c:v>
                </c:pt>
              </c:numCache>
            </c:numRef>
          </c:val>
          <c:smooth val="0"/>
          <c:extLst>
            <c:ext xmlns:c16="http://schemas.microsoft.com/office/drawing/2014/chart" uri="{C3380CC4-5D6E-409C-BE32-E72D297353CC}">
              <c16:uniqueId val="{00000000-1B06-4BE3-8295-E67BE5E5C548}"/>
            </c:ext>
          </c:extLst>
        </c:ser>
        <c:dLbls>
          <c:dLblPos val="ctr"/>
          <c:showLegendKey val="0"/>
          <c:showVal val="1"/>
          <c:showCatName val="0"/>
          <c:showSerName val="0"/>
          <c:showPercent val="0"/>
          <c:showBubbleSize val="0"/>
        </c:dLbls>
        <c:marker val="1"/>
        <c:smooth val="0"/>
        <c:axId val="1045188672"/>
        <c:axId val="1045187008"/>
      </c:lineChart>
      <c:catAx>
        <c:axId val="104518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5187008"/>
        <c:crosses val="autoZero"/>
        <c:auto val="1"/>
        <c:lblAlgn val="ctr"/>
        <c:lblOffset val="100"/>
        <c:noMultiLvlLbl val="0"/>
      </c:catAx>
      <c:valAx>
        <c:axId val="1045187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518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lineChart>
        <c:grouping val="standard"/>
        <c:varyColors val="0"/>
        <c:ser>
          <c:idx val="0"/>
          <c:order val="0"/>
          <c:tx>
            <c:strRef>
              <c:f>Sheet1!$B$1</c:f>
              <c:strCache>
                <c:ptCount val="1"/>
                <c:pt idx="0">
                  <c:v>Adult Arrests</c:v>
                </c:pt>
              </c:strCache>
            </c:strRef>
          </c:tx>
          <c:spPr>
            <a:ln w="28575" cap="rnd">
              <a:solidFill>
                <a:schemeClr val="accent4">
                  <a:shade val="76000"/>
                </a:schemeClr>
              </a:solidFill>
              <a:round/>
            </a:ln>
            <a:effectLst/>
          </c:spPr>
          <c:marker>
            <c:symbol val="circle"/>
            <c:size val="5"/>
            <c:spPr>
              <a:solidFill>
                <a:schemeClr val="accent4">
                  <a:shade val="76000"/>
                </a:schemeClr>
              </a:solidFill>
              <a:ln w="9525">
                <a:solidFill>
                  <a:schemeClr val="accent4">
                    <a:shade val="76000"/>
                  </a:schemeClr>
                </a:solidFill>
              </a:ln>
              <a:effectLst/>
            </c:spPr>
          </c:marker>
          <c:dLbls>
            <c:dLbl>
              <c:idx val="0"/>
              <c:layout>
                <c:manualLayout>
                  <c:x val="1.1054354812791259E-2"/>
                  <c:y val="-2.9963042303535588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F42D83B9-A766-4E47-A629-BE00EBD3F31E}"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7993197278911562E-2"/>
                      <c:h val="4.035548865215377E-2"/>
                    </c:manualLayout>
                  </c15:layout>
                  <c15:dlblFieldTable/>
                  <c15:showDataLabelsRange val="0"/>
                </c:ext>
                <c:ext xmlns:c16="http://schemas.microsoft.com/office/drawing/2014/chart" uri="{C3380CC4-5D6E-409C-BE32-E72D297353CC}">
                  <c16:uniqueId val="{00000000-21E3-4820-B21E-F32439B469AE}"/>
                </c:ext>
              </c:extLst>
            </c:dLbl>
            <c:dLbl>
              <c:idx val="1"/>
              <c:layout>
                <c:manualLayout>
                  <c:x val="-6.2357556284179556E-17"/>
                  <c:y val="-2.8186274509803967E-2"/>
                </c:manualLayout>
              </c:layout>
              <c:tx>
                <c:rich>
                  <a:bodyPr/>
                  <a:lstStyle/>
                  <a:p>
                    <a:fld id="{D4125185-D0A9-426A-B895-31E6F98FC915}"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3-4820-B21E-F32439B469AE}"/>
                </c:ext>
              </c:extLst>
            </c:dLbl>
            <c:dLbl>
              <c:idx val="2"/>
              <c:layout>
                <c:manualLayout>
                  <c:x val="1.152217579945364E-2"/>
                  <c:y val="-2.193627450980392E-2"/>
                </c:manualLayout>
              </c:layout>
              <c:tx>
                <c:rich>
                  <a:bodyPr/>
                  <a:lstStyle/>
                  <a:p>
                    <a:fld id="{E5C77D82-734B-414A-B24C-7965BDB52EE1}"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3-4820-B21E-F32439B469AE}"/>
                </c:ext>
              </c:extLst>
            </c:dLbl>
            <c:dLbl>
              <c:idx val="3"/>
              <c:layout>
                <c:manualLayout>
                  <c:x val="-3.0187074829931973E-3"/>
                  <c:y val="-3.4865099583140345E-2"/>
                </c:manualLayout>
              </c:layout>
              <c:tx>
                <c:rich>
                  <a:bodyPr/>
                  <a:lstStyle/>
                  <a:p>
                    <a:fld id="{3E4DA5E2-7231-448A-B3F7-6D3EDBC550D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4.7562500000000001E-2"/>
                      <c:h val="5.1453248031496056E-2"/>
                    </c:manualLayout>
                  </c15:layout>
                  <c15:dlblFieldTable/>
                  <c15:showDataLabelsRange val="0"/>
                </c:ext>
                <c:ext xmlns:c16="http://schemas.microsoft.com/office/drawing/2014/chart" uri="{C3380CC4-5D6E-409C-BE32-E72D297353CC}">
                  <c16:uniqueId val="{00000003-21E3-4820-B21E-F32439B469AE}"/>
                </c:ext>
              </c:extLst>
            </c:dLbl>
            <c:dLbl>
              <c:idx val="4"/>
              <c:layout>
                <c:manualLayout>
                  <c:x val="2.4659863945578229E-3"/>
                  <c:y val="-1.2132352941176516E-2"/>
                </c:manualLayout>
              </c:layout>
              <c:tx>
                <c:rich>
                  <a:bodyPr/>
                  <a:lstStyle/>
                  <a:p>
                    <a:fld id="{8A3BACBA-9264-49C3-A02F-038C395E603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E3-4820-B21E-F32439B469AE}"/>
                </c:ext>
              </c:extLst>
            </c:dLbl>
            <c:dLbl>
              <c:idx val="5"/>
              <c:tx>
                <c:rich>
                  <a:bodyPr/>
                  <a:lstStyle/>
                  <a:p>
                    <a:fld id="{494690C1-2817-404B-B5DD-40DFA764EB3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A4E-451C-AC69-7134412E50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c:v>
                </c:pt>
                <c:pt idx="1">
                  <c:v>June</c:v>
                </c:pt>
                <c:pt idx="2">
                  <c:v>July</c:v>
                </c:pt>
              </c:strCache>
            </c:strRef>
          </c:cat>
          <c:val>
            <c:numRef>
              <c:f>Sheet1!$B$2:$B$4</c:f>
              <c:numCache>
                <c:formatCode>General</c:formatCode>
                <c:ptCount val="3"/>
                <c:pt idx="0">
                  <c:v>52</c:v>
                </c:pt>
                <c:pt idx="1">
                  <c:v>40</c:v>
                </c:pt>
                <c:pt idx="2">
                  <c:v>41</c:v>
                </c:pt>
              </c:numCache>
            </c:numRef>
          </c:val>
          <c:smooth val="0"/>
          <c:extLst>
            <c:ext xmlns:c16="http://schemas.microsoft.com/office/drawing/2014/chart" uri="{C3380CC4-5D6E-409C-BE32-E72D297353CC}">
              <c16:uniqueId val="{00000005-21E3-4820-B21E-F32439B469AE}"/>
            </c:ext>
          </c:extLst>
        </c:ser>
        <c:ser>
          <c:idx val="1"/>
          <c:order val="1"/>
          <c:tx>
            <c:strRef>
              <c:f>Sheet1!$C$1</c:f>
              <c:strCache>
                <c:ptCount val="1"/>
                <c:pt idx="0">
                  <c:v>Juvenile Arrests</c:v>
                </c:pt>
              </c:strCache>
            </c:strRef>
          </c:tx>
          <c:spPr>
            <a:ln w="28575" cap="rnd">
              <a:solidFill>
                <a:schemeClr val="accent4">
                  <a:tint val="77000"/>
                </a:schemeClr>
              </a:solidFill>
              <a:round/>
            </a:ln>
            <a:effectLst/>
          </c:spPr>
          <c:marker>
            <c:symbol val="circle"/>
            <c:size val="5"/>
            <c:spPr>
              <a:solidFill>
                <a:schemeClr val="accent4">
                  <a:tint val="77000"/>
                </a:schemeClr>
              </a:solidFill>
              <a:ln w="9525">
                <a:solidFill>
                  <a:schemeClr val="accent4">
                    <a:tint val="77000"/>
                  </a:schemeClr>
                </a:solidFill>
              </a:ln>
              <a:effectLst/>
            </c:spPr>
          </c:marker>
          <c:dLbls>
            <c:dLbl>
              <c:idx val="0"/>
              <c:layout>
                <c:manualLayout>
                  <c:x val="1.7984626921634796E-2"/>
                  <c:y val="-1.8504901960784404E-2"/>
                </c:manualLayout>
              </c:layout>
              <c:tx>
                <c:rich>
                  <a:bodyPr/>
                  <a:lstStyle/>
                  <a:p>
                    <a:fld id="{1E32A998-E6A8-47F8-BBA7-45B4077B1A4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1E3-4820-B21E-F32439B469AE}"/>
                </c:ext>
              </c:extLst>
            </c:dLbl>
            <c:dLbl>
              <c:idx val="1"/>
              <c:layout>
                <c:manualLayout>
                  <c:x val="8.3333333333333332E-3"/>
                  <c:y val="-2.1384900416859656E-2"/>
                </c:manualLayout>
              </c:layout>
              <c:tx>
                <c:rich>
                  <a:bodyPr/>
                  <a:lstStyle/>
                  <a:p>
                    <a:fld id="{1D6DC237-F1AE-4006-8F74-41C4774D5E3D}"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1E3-4820-B21E-F32439B469AE}"/>
                </c:ext>
              </c:extLst>
            </c:dLbl>
            <c:dLbl>
              <c:idx val="2"/>
              <c:layout>
                <c:manualLayout>
                  <c:x val="1.1564625850340135E-2"/>
                  <c:y val="-2.6960784313725582E-2"/>
                </c:manualLayout>
              </c:layout>
              <c:tx>
                <c:rich>
                  <a:bodyPr/>
                  <a:lstStyle/>
                  <a:p>
                    <a:fld id="{BDDE2983-37AC-4824-9A3E-D56D727893D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1E3-4820-B21E-F32439B469AE}"/>
                </c:ext>
              </c:extLst>
            </c:dLbl>
            <c:dLbl>
              <c:idx val="3"/>
              <c:layout>
                <c:manualLayout>
                  <c:x val="-2.8061224489797166E-3"/>
                  <c:y val="-4.4117647058823622E-2"/>
                </c:manualLayout>
              </c:layout>
              <c:tx>
                <c:rich>
                  <a:bodyPr/>
                  <a:lstStyle/>
                  <a:p>
                    <a:fld id="{65735B4D-B10C-4D9A-9498-526676A17FA9}"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1E3-4820-B21E-F32439B469AE}"/>
                </c:ext>
              </c:extLst>
            </c:dLbl>
            <c:dLbl>
              <c:idx val="4"/>
              <c:layout>
                <c:manualLayout>
                  <c:x val="1.3052788044351475E-2"/>
                  <c:y val="-2.0281766249807008E-2"/>
                </c:manualLayout>
              </c:layout>
              <c:tx>
                <c:rich>
                  <a:bodyPr/>
                  <a:lstStyle/>
                  <a:p>
                    <a:fld id="{739F0070-A1E9-4B66-ABAB-8E0885E6048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1E3-4820-B21E-F32439B469AE}"/>
                </c:ext>
              </c:extLst>
            </c:dLbl>
            <c:dLbl>
              <c:idx val="5"/>
              <c:tx>
                <c:rich>
                  <a:bodyPr/>
                  <a:lstStyle/>
                  <a:p>
                    <a:fld id="{D741B968-4097-43B2-AA67-60B0672DD32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A4E-451C-AC69-7134412E50A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May</c:v>
                </c:pt>
                <c:pt idx="1">
                  <c:v>June</c:v>
                </c:pt>
                <c:pt idx="2">
                  <c:v>July</c:v>
                </c:pt>
              </c:strCache>
            </c:strRef>
          </c:cat>
          <c:val>
            <c:numRef>
              <c:f>Sheet1!$C$2:$C$4</c:f>
              <c:numCache>
                <c:formatCode>General</c:formatCode>
                <c:ptCount val="3"/>
                <c:pt idx="0">
                  <c:v>6</c:v>
                </c:pt>
                <c:pt idx="1">
                  <c:v>4</c:v>
                </c:pt>
                <c:pt idx="2">
                  <c:v>0</c:v>
                </c:pt>
              </c:numCache>
            </c:numRef>
          </c:val>
          <c:smooth val="0"/>
          <c:extLst>
            <c:ext xmlns:c16="http://schemas.microsoft.com/office/drawing/2014/chart" uri="{C3380CC4-5D6E-409C-BE32-E72D297353CC}">
              <c16:uniqueId val="{0000000B-21E3-4820-B21E-F32439B469AE}"/>
            </c:ext>
          </c:extLst>
        </c:ser>
        <c:dLbls>
          <c:showLegendKey val="0"/>
          <c:showVal val="0"/>
          <c:showCatName val="0"/>
          <c:showSerName val="0"/>
          <c:showPercent val="0"/>
          <c:showBubbleSize val="0"/>
        </c:dLbls>
        <c:marker val="1"/>
        <c:smooth val="0"/>
        <c:axId val="605475112"/>
        <c:axId val="605477856"/>
      </c:lineChart>
      <c:catAx>
        <c:axId val="6054751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77856"/>
        <c:crosses val="autoZero"/>
        <c:auto val="1"/>
        <c:lblAlgn val="ctr"/>
        <c:lblOffset val="100"/>
        <c:noMultiLvlLbl val="0"/>
      </c:catAx>
      <c:valAx>
        <c:axId val="605477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75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4000" dirty="0">
                <a:solidFill>
                  <a:schemeClr val="accent3">
                    <a:lumMod val="75000"/>
                  </a:schemeClr>
                </a:solidFill>
                <a:latin typeface="Broadway" panose="04040905080B02020502" pitchFamily="82" charset="0"/>
              </a:rPr>
              <a:t>Traffic Citations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5.6398764548370846E-2"/>
          <c:y val="0.13242048788019142"/>
          <c:w val="0.92508271693311062"/>
          <c:h val="0.73970684730585146"/>
        </c:manualLayout>
      </c:layout>
      <c:lineChart>
        <c:grouping val="standard"/>
        <c:varyColors val="0"/>
        <c:ser>
          <c:idx val="0"/>
          <c:order val="0"/>
          <c:tx>
            <c:strRef>
              <c:f>Sheet1!$B$1</c:f>
              <c:strCache>
                <c:ptCount val="1"/>
                <c:pt idx="0">
                  <c:v>Traffic Citations</c:v>
                </c:pt>
              </c:strCache>
            </c:strRef>
          </c:tx>
          <c:spPr>
            <a:ln w="15875" cap="rnd">
              <a:solidFill>
                <a:schemeClr val="accent3">
                  <a:shade val="65000"/>
                </a:schemeClr>
              </a:solidFill>
              <a:round/>
            </a:ln>
            <a:effectLst/>
          </c:spPr>
          <c:marker>
            <c:symbol val="circle"/>
            <c:size val="4"/>
            <c:spPr>
              <a:gradFill rotWithShape="1">
                <a:gsLst>
                  <a:gs pos="0">
                    <a:schemeClr val="accent3">
                      <a:shade val="65000"/>
                      <a:tint val="60000"/>
                      <a:lumMod val="110000"/>
                    </a:schemeClr>
                  </a:gs>
                  <a:gs pos="100000">
                    <a:schemeClr val="accent3">
                      <a:shade val="65000"/>
                      <a:tint val="82000"/>
                    </a:schemeClr>
                  </a:gs>
                </a:gsLst>
                <a:lin ang="5400000" scaled="0"/>
              </a:gradFill>
              <a:ln w="9525" cap="flat" cmpd="sng" algn="ctr">
                <a:solidFill>
                  <a:schemeClr val="accent3">
                    <a:shade val="65000"/>
                    <a:shade val="95000"/>
                  </a:schemeClr>
                </a:solidFill>
                <a:round/>
              </a:ln>
              <a:effectLst/>
            </c:spPr>
          </c:marker>
          <c:dLbls>
            <c:dLbl>
              <c:idx val="0"/>
              <c:layout>
                <c:manualLayout>
                  <c:x val="-4.0404040404040407E-2"/>
                  <c:y val="-3.4313725490196033E-2"/>
                </c:manualLayout>
              </c:layout>
              <c:tx>
                <c:rich>
                  <a:bodyPr/>
                  <a:lstStyle/>
                  <a:p>
                    <a:fld id="{B7C5FA52-7D90-489F-A551-AB55C0C7364A}"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E46-4191-8695-8BFE745D8FC4}"/>
                </c:ext>
              </c:extLst>
            </c:dLbl>
            <c:dLbl>
              <c:idx val="1"/>
              <c:layout>
                <c:manualLayout>
                  <c:x val="-3.3670033670033669E-3"/>
                  <c:y val="-6.1274509803921566E-2"/>
                </c:manualLayout>
              </c:layout>
              <c:tx>
                <c:rich>
                  <a:bodyPr/>
                  <a:lstStyle/>
                  <a:p>
                    <a:fld id="{F3A7A43B-E1EA-49C1-B1C0-AAFE9162498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46-4191-8695-8BFE745D8FC4}"/>
                </c:ext>
              </c:extLst>
            </c:dLbl>
            <c:dLbl>
              <c:idx val="2"/>
              <c:layout>
                <c:manualLayout>
                  <c:x val="-8.4175084175084174E-3"/>
                  <c:y val="-2.4509803921568627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fld id="{E0A4FB75-797B-421C-829D-A287E6EA37CF}"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8434343434343432E-2"/>
                      <c:h val="4.5257449436467506E-2"/>
                    </c:manualLayout>
                  </c15:layout>
                  <c15:dlblFieldTable/>
                  <c15:showDataLabelsRange val="0"/>
                </c:ext>
                <c:ext xmlns:c16="http://schemas.microsoft.com/office/drawing/2014/chart" uri="{C3380CC4-5D6E-409C-BE32-E72D297353CC}">
                  <c16:uniqueId val="{00000002-8E46-4191-8695-8BFE745D8FC4}"/>
                </c:ext>
              </c:extLst>
            </c:dLbl>
            <c:dLbl>
              <c:idx val="3"/>
              <c:layout>
                <c:manualLayout>
                  <c:x val="-2.8619528619528743E-2"/>
                  <c:y val="-4.6568627450980393E-2"/>
                </c:manualLayout>
              </c:layout>
              <c:tx>
                <c:rich>
                  <a:bodyPr/>
                  <a:lstStyle/>
                  <a:p>
                    <a:fld id="{74F8B1F2-D23F-485B-AE47-0EBACD663A2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46-4191-8695-8BFE745D8FC4}"/>
                </c:ext>
              </c:extLst>
            </c:dLbl>
            <c:dLbl>
              <c:idx val="4"/>
              <c:layout>
                <c:manualLayout>
                  <c:x val="-4.048821548821549E-2"/>
                  <c:y val="-4.4117647058823484E-2"/>
                </c:manualLayout>
              </c:layout>
              <c:tx>
                <c:rich>
                  <a:bodyPr/>
                  <a:lstStyle/>
                  <a:p>
                    <a:fld id="{A3467412-3E1A-476D-B82D-E9FC185D0B79}"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E46-4191-8695-8BFE745D8FC4}"/>
                </c:ext>
              </c:extLst>
            </c:dLbl>
            <c:dLbl>
              <c:idx val="5"/>
              <c:layout>
                <c:manualLayout>
                  <c:x val="-5.0505050505050509E-3"/>
                  <c:y val="9.8039215686273606E-3"/>
                </c:manualLayout>
              </c:layout>
              <c:tx>
                <c:rich>
                  <a:bodyPr/>
                  <a:lstStyle/>
                  <a:p>
                    <a:fld id="{B8CD5AD5-4E6E-43E5-91C4-03E5A7A252F5}"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AC-4750-9480-DE3BB412EE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Sheet1!$B$2:$B$4</c:f>
              <c:numCache>
                <c:formatCode>General</c:formatCode>
                <c:ptCount val="3"/>
                <c:pt idx="0">
                  <c:v>133</c:v>
                </c:pt>
                <c:pt idx="1">
                  <c:v>135</c:v>
                </c:pt>
                <c:pt idx="2">
                  <c:v>126</c:v>
                </c:pt>
              </c:numCache>
            </c:numRef>
          </c:val>
          <c:smooth val="0"/>
          <c:extLst>
            <c:ext xmlns:c16="http://schemas.microsoft.com/office/drawing/2014/chart" uri="{C3380CC4-5D6E-409C-BE32-E72D297353CC}">
              <c16:uniqueId val="{00000005-8E46-4191-8695-8BFE745D8FC4}"/>
            </c:ext>
          </c:extLst>
        </c:ser>
        <c:ser>
          <c:idx val="1"/>
          <c:order val="1"/>
          <c:tx>
            <c:strRef>
              <c:f>Sheet1!$C$1</c:f>
              <c:strCache>
                <c:ptCount val="1"/>
                <c:pt idx="0">
                  <c:v>DUI's</c:v>
                </c:pt>
              </c:strCache>
            </c:strRef>
          </c:tx>
          <c:spPr>
            <a:ln w="15875" cap="rnd">
              <a:solidFill>
                <a:schemeClr val="accent3"/>
              </a:solidFill>
              <a:round/>
            </a:ln>
            <a:effectLst/>
          </c:spPr>
          <c:marker>
            <c:symbol val="circle"/>
            <c:size val="4"/>
            <c:spPr>
              <a:gradFill rotWithShape="1">
                <a:gsLst>
                  <a:gs pos="0">
                    <a:schemeClr val="accent3">
                      <a:tint val="60000"/>
                      <a:lumMod val="110000"/>
                    </a:schemeClr>
                  </a:gs>
                  <a:gs pos="100000">
                    <a:schemeClr val="accent3">
                      <a:tint val="82000"/>
                    </a:schemeClr>
                  </a:gs>
                </a:gsLst>
                <a:lin ang="5400000" scaled="0"/>
              </a:gradFill>
              <a:ln w="9525" cap="flat" cmpd="sng" algn="ctr">
                <a:solidFill>
                  <a:schemeClr val="accent3">
                    <a:shade val="95000"/>
                  </a:schemeClr>
                </a:solidFill>
                <a:round/>
              </a:ln>
              <a:effectLst/>
            </c:spPr>
          </c:marker>
          <c:dLbls>
            <c:dLbl>
              <c:idx val="0"/>
              <c:layout>
                <c:manualLayout>
                  <c:x val="4.5665314562952052E-3"/>
                  <c:y val="-2.5612745098039215E-2"/>
                </c:manualLayout>
              </c:layout>
              <c:tx>
                <c:rich>
                  <a:bodyPr/>
                  <a:lstStyle/>
                  <a:p>
                    <a:fld id="{5B4E9251-59D4-4D25-B4B1-4DDB53C494A0}" type="VALUE">
                      <a:rPr lang="en-US" b="1" dirty="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8E46-4191-8695-8BFE745D8FC4}"/>
                </c:ext>
              </c:extLst>
            </c:dLbl>
            <c:dLbl>
              <c:idx val="1"/>
              <c:layout>
                <c:manualLayout>
                  <c:x val="1.1058485113603224E-2"/>
                  <c:y val="-3.2291570171375635E-2"/>
                </c:manualLayout>
              </c:layout>
              <c:tx>
                <c:rich>
                  <a:bodyPr/>
                  <a:lstStyle/>
                  <a:p>
                    <a:fld id="{027BD3F7-6991-44EE-BECB-B9C54254E8E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E46-4191-8695-8BFE745D8FC4}"/>
                </c:ext>
              </c:extLst>
            </c:dLbl>
            <c:dLbl>
              <c:idx val="2"/>
              <c:layout>
                <c:manualLayout>
                  <c:x val="-1.283703173466953E-3"/>
                  <c:y val="-2.1384707426277686E-2"/>
                </c:manualLayout>
              </c:layout>
              <c:tx>
                <c:rich>
                  <a:bodyPr/>
                  <a:lstStyle/>
                  <a:p>
                    <a:fld id="{AE76582E-0452-46F3-840E-5FD6DC69305D}" type="VALUE">
                      <a:rPr lang="en-US" b="1" dirty="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E46-4191-8695-8BFE745D8FC4}"/>
                </c:ext>
              </c:extLst>
            </c:dLbl>
            <c:dLbl>
              <c:idx val="3"/>
              <c:layout>
                <c:manualLayout>
                  <c:x val="-5.0505050505050509E-3"/>
                  <c:y val="-2.9411764705882353E-2"/>
                </c:manualLayout>
              </c:layout>
              <c:tx>
                <c:rich>
                  <a:bodyPr/>
                  <a:lstStyle/>
                  <a:p>
                    <a:fld id="{C7F392BB-1769-41CF-ABA9-5B2BB79A85A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E46-4191-8695-8BFE745D8FC4}"/>
                </c:ext>
              </c:extLst>
            </c:dLbl>
            <c:dLbl>
              <c:idx val="4"/>
              <c:layout>
                <c:manualLayout>
                  <c:x val="3.2828282828282827E-3"/>
                  <c:y val="-1.5808823529411764E-2"/>
                </c:manualLayout>
              </c:layout>
              <c:tx>
                <c:rich>
                  <a:bodyPr/>
                  <a:lstStyle/>
                  <a:p>
                    <a:fld id="{0ACBC8F4-2ACB-419B-8597-2AB7E0991FF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E46-4191-8695-8BFE745D8FC4}"/>
                </c:ext>
              </c:extLst>
            </c:dLbl>
            <c:dLbl>
              <c:idx val="5"/>
              <c:layout>
                <c:manualLayout>
                  <c:x val="-3.3670033670033794E-2"/>
                  <c:y val="-1.7156862745098041E-2"/>
                </c:manualLayout>
              </c:layout>
              <c:tx>
                <c:rich>
                  <a:bodyPr/>
                  <a:lstStyle/>
                  <a:p>
                    <a:fld id="{C5146109-6732-4C4A-8899-47A4FEC1B1B3}"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AC-4750-9480-DE3BB412EE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Sheet1!$C$2:$C$4</c:f>
              <c:numCache>
                <c:formatCode>General</c:formatCode>
                <c:ptCount val="3"/>
                <c:pt idx="0">
                  <c:v>12</c:v>
                </c:pt>
                <c:pt idx="1">
                  <c:v>2</c:v>
                </c:pt>
                <c:pt idx="2">
                  <c:v>4</c:v>
                </c:pt>
              </c:numCache>
            </c:numRef>
          </c:val>
          <c:smooth val="0"/>
          <c:extLst>
            <c:ext xmlns:c16="http://schemas.microsoft.com/office/drawing/2014/chart" uri="{C3380CC4-5D6E-409C-BE32-E72D297353CC}">
              <c16:uniqueId val="{0000000B-8E46-4191-8695-8BFE745D8FC4}"/>
            </c:ext>
          </c:extLst>
        </c:ser>
        <c:ser>
          <c:idx val="2"/>
          <c:order val="2"/>
          <c:tx>
            <c:strRef>
              <c:f>Sheet1!$D$1</c:f>
              <c:strCache>
                <c:ptCount val="1"/>
                <c:pt idx="0">
                  <c:v>Warnings</c:v>
                </c:pt>
              </c:strCache>
            </c:strRef>
          </c:tx>
          <c:spPr>
            <a:ln w="15875" cap="rnd">
              <a:solidFill>
                <a:schemeClr val="accent3">
                  <a:tint val="65000"/>
                </a:schemeClr>
              </a:solidFill>
              <a:round/>
            </a:ln>
            <a:effectLst/>
          </c:spPr>
          <c:marker>
            <c:symbol val="circle"/>
            <c:size val="4"/>
            <c:spPr>
              <a:gradFill rotWithShape="1">
                <a:gsLst>
                  <a:gs pos="0">
                    <a:schemeClr val="accent3">
                      <a:tint val="65000"/>
                      <a:tint val="60000"/>
                      <a:lumMod val="110000"/>
                    </a:schemeClr>
                  </a:gs>
                  <a:gs pos="100000">
                    <a:schemeClr val="accent3">
                      <a:tint val="65000"/>
                      <a:tint val="82000"/>
                    </a:schemeClr>
                  </a:gs>
                </a:gsLst>
                <a:lin ang="5400000" scaled="0"/>
              </a:gradFill>
              <a:ln w="9525" cap="flat" cmpd="sng" algn="ctr">
                <a:solidFill>
                  <a:schemeClr val="accent3">
                    <a:tint val="65000"/>
                    <a:shade val="95000"/>
                  </a:schemeClr>
                </a:solidFill>
                <a:round/>
              </a:ln>
              <a:effectLst/>
            </c:spPr>
          </c:marker>
          <c:dLbls>
            <c:dLbl>
              <c:idx val="0"/>
              <c:layout>
                <c:manualLayout>
                  <c:x val="-3.819400322405998E-17"/>
                  <c:y val="0"/>
                </c:manualLayout>
              </c:layout>
              <c:tx>
                <c:rich>
                  <a:bodyPr/>
                  <a:lstStyle/>
                  <a:p>
                    <a:fld id="{805C09FE-7F66-4828-918F-53C4348C5DE7}"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E46-4191-8695-8BFE745D8FC4}"/>
                </c:ext>
              </c:extLst>
            </c:dLbl>
            <c:dLbl>
              <c:idx val="1"/>
              <c:layout>
                <c:manualLayout>
                  <c:x val="-2.9103502213738558E-2"/>
                  <c:y val="5.3921568627450983E-2"/>
                </c:manualLayout>
              </c:layout>
              <c:tx>
                <c:rich>
                  <a:bodyPr/>
                  <a:lstStyle/>
                  <a:p>
                    <a:fld id="{13F13EE2-500B-4C58-890C-4BA2179B9C43}"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E46-4191-8695-8BFE745D8FC4}"/>
                </c:ext>
              </c:extLst>
            </c:dLbl>
            <c:dLbl>
              <c:idx val="2"/>
              <c:layout>
                <c:manualLayout>
                  <c:x val="-8.9856570958934401E-3"/>
                  <c:y val="2.8308823529411765E-2"/>
                </c:manualLayout>
              </c:layout>
              <c:tx>
                <c:rich>
                  <a:bodyPr/>
                  <a:lstStyle/>
                  <a:p>
                    <a:fld id="{2FF05C86-5757-48C8-B990-ACF4F4A3D589}"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E46-4191-8695-8BFE745D8FC4}"/>
                </c:ext>
              </c:extLst>
            </c:dLbl>
            <c:dLbl>
              <c:idx val="3"/>
              <c:layout>
                <c:manualLayout>
                  <c:x val="-4.8821548821548821E-2"/>
                  <c:y val="5.1470588235294115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fld id="{D7013F4E-FF94-4809-9797-5C2AD15ACA96}"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7171717171717172E-2"/>
                      <c:h val="4.0355488652153777E-2"/>
                    </c:manualLayout>
                  </c15:layout>
                  <c15:dlblFieldTable/>
                  <c15:showDataLabelsRange val="0"/>
                </c:ext>
                <c:ext xmlns:c16="http://schemas.microsoft.com/office/drawing/2014/chart" uri="{C3380CC4-5D6E-409C-BE32-E72D297353CC}">
                  <c16:uniqueId val="{0000000F-8E46-4191-8695-8BFE745D8FC4}"/>
                </c:ext>
              </c:extLst>
            </c:dLbl>
            <c:dLbl>
              <c:idx val="4"/>
              <c:layout>
                <c:manualLayout>
                  <c:x val="-1.2837031734670764E-3"/>
                  <c:y val="-7.2302956615717152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fld id="{C73FA9B6-6F7A-4D71-B3FD-46D27F160794}" type="VALUE">
                      <a:rPr lang="en-US" b="1"/>
                      <a:pPr>
                        <a:defRPr/>
                      </a:pPr>
                      <a:t>[VALUE]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0437710437710441E-2"/>
                      <c:h val="4.2806469044310631E-2"/>
                    </c:manualLayout>
                  </c15:layout>
                  <c15:dlblFieldTable/>
                  <c15:showDataLabelsRange val="0"/>
                </c:ext>
                <c:ext xmlns:c16="http://schemas.microsoft.com/office/drawing/2014/chart" uri="{C3380CC4-5D6E-409C-BE32-E72D297353CC}">
                  <c16:uniqueId val="{00000010-8E46-4191-8695-8BFE745D8FC4}"/>
                </c:ext>
              </c:extLst>
            </c:dLbl>
            <c:dLbl>
              <c:idx val="5"/>
              <c:layout>
                <c:manualLayout>
                  <c:x val="-1.5151515151515152E-2"/>
                  <c:y val="-1.2254901960784314E-2"/>
                </c:manualLayout>
              </c:layout>
              <c:tx>
                <c:rich>
                  <a:bodyPr/>
                  <a:lstStyle/>
                  <a:p>
                    <a:fld id="{3A2CAE13-9E50-4249-96F2-1C3423628C5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AC-4750-9480-DE3BB412EE3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Sheet1!$D$2:$D$4</c:f>
              <c:numCache>
                <c:formatCode>General</c:formatCode>
                <c:ptCount val="3"/>
                <c:pt idx="0">
                  <c:v>80</c:v>
                </c:pt>
                <c:pt idx="1">
                  <c:v>76</c:v>
                </c:pt>
                <c:pt idx="2">
                  <c:v>59</c:v>
                </c:pt>
              </c:numCache>
            </c:numRef>
          </c:val>
          <c:smooth val="0"/>
          <c:extLst>
            <c:ext xmlns:c16="http://schemas.microsoft.com/office/drawing/2014/chart" uri="{C3380CC4-5D6E-409C-BE32-E72D297353CC}">
              <c16:uniqueId val="{00000011-8E46-4191-8695-8BFE745D8FC4}"/>
            </c:ext>
          </c:extLst>
        </c:ser>
        <c:dLbls>
          <c:showLegendKey val="0"/>
          <c:showVal val="0"/>
          <c:showCatName val="0"/>
          <c:showSerName val="0"/>
          <c:showPercent val="0"/>
          <c:showBubbleSize val="0"/>
        </c:dLbls>
        <c:marker val="1"/>
        <c:smooth val="0"/>
        <c:axId val="605479816"/>
        <c:axId val="605481384"/>
      </c:lineChart>
      <c:catAx>
        <c:axId val="6054798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81384"/>
        <c:crosses val="autoZero"/>
        <c:auto val="1"/>
        <c:lblAlgn val="ctr"/>
        <c:lblOffset val="100"/>
        <c:noMultiLvlLbl val="0"/>
      </c:catAx>
      <c:valAx>
        <c:axId val="605481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79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Cititations Issued by District</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5.6479166666666664E-2"/>
                  <c:y val="-3.125000000000000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59-4BCD-9CCB-A5D290D12563}"/>
                </c:ext>
              </c:extLst>
            </c:dLbl>
            <c:dLbl>
              <c:idx val="1"/>
              <c:layout>
                <c:manualLayout>
                  <c:x val="-3.3562500000000002E-2"/>
                  <c:y val="3.4375000000000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59-4BCD-9CCB-A5D290D12563}"/>
                </c:ext>
              </c:extLst>
            </c:dLbl>
            <c:dLbl>
              <c:idx val="2"/>
              <c:layout>
                <c:manualLayout>
                  <c:x val="-3.5645833333333488E-2"/>
                  <c:y val="-2.812500000000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259-4BCD-9CCB-A5D290D12563}"/>
                </c:ext>
              </c:extLst>
            </c:dLbl>
            <c:dLbl>
              <c:idx val="3"/>
              <c:layout>
                <c:manualLayout>
                  <c:x val="-1.2729166666666666E-2"/>
                  <c:y val="2.8124999999999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59-4BCD-9CCB-A5D290D1256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District 1</c:v>
                </c:pt>
                <c:pt idx="1">
                  <c:v>District 2</c:v>
                </c:pt>
                <c:pt idx="2">
                  <c:v>District 3</c:v>
                </c:pt>
                <c:pt idx="3">
                  <c:v>District 4</c:v>
                </c:pt>
              </c:strCache>
            </c:strRef>
          </c:cat>
          <c:val>
            <c:numRef>
              <c:f>Sheet1!$B$2:$B$5</c:f>
              <c:numCache>
                <c:formatCode>General</c:formatCode>
                <c:ptCount val="4"/>
                <c:pt idx="0">
                  <c:v>87</c:v>
                </c:pt>
                <c:pt idx="1">
                  <c:v>16</c:v>
                </c:pt>
                <c:pt idx="2">
                  <c:v>28</c:v>
                </c:pt>
                <c:pt idx="3">
                  <c:v>22</c:v>
                </c:pt>
              </c:numCache>
            </c:numRef>
          </c:val>
          <c:smooth val="0"/>
          <c:extLst>
            <c:ext xmlns:c16="http://schemas.microsoft.com/office/drawing/2014/chart" uri="{C3380CC4-5D6E-409C-BE32-E72D297353CC}">
              <c16:uniqueId val="{00000000-3259-4BCD-9CCB-A5D290D12563}"/>
            </c:ext>
          </c:extLst>
        </c:ser>
        <c:dLbls>
          <c:dLblPos val="ctr"/>
          <c:showLegendKey val="0"/>
          <c:showVal val="1"/>
          <c:showCatName val="0"/>
          <c:showSerName val="0"/>
          <c:showPercent val="0"/>
          <c:showBubbleSize val="0"/>
        </c:dLbls>
        <c:marker val="1"/>
        <c:smooth val="0"/>
        <c:axId val="654878032"/>
        <c:axId val="654878864"/>
      </c:lineChart>
      <c:catAx>
        <c:axId val="654878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878864"/>
        <c:crosses val="autoZero"/>
        <c:auto val="1"/>
        <c:lblAlgn val="ctr"/>
        <c:lblOffset val="100"/>
        <c:noMultiLvlLbl val="0"/>
      </c:catAx>
      <c:valAx>
        <c:axId val="654878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878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sz="4000" dirty="0">
                <a:solidFill>
                  <a:schemeClr val="accent3">
                    <a:lumMod val="75000"/>
                  </a:schemeClr>
                </a:solidFill>
                <a:latin typeface="Broadway" panose="04040905080B02020502" pitchFamily="82" charset="0"/>
              </a:rPr>
              <a:t>Accidents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Property Damage</c:v>
                </c:pt>
              </c:strCache>
            </c:strRef>
          </c:tx>
          <c:spPr>
            <a:ln w="15875" cap="rnd">
              <a:solidFill>
                <a:schemeClr val="accent3">
                  <a:shade val="65000"/>
                </a:schemeClr>
              </a:solidFill>
              <a:round/>
            </a:ln>
            <a:effectLst/>
          </c:spPr>
          <c:marker>
            <c:symbol val="circle"/>
            <c:size val="4"/>
            <c:spPr>
              <a:gradFill rotWithShape="1">
                <a:gsLst>
                  <a:gs pos="0">
                    <a:schemeClr val="accent3">
                      <a:shade val="65000"/>
                      <a:tint val="60000"/>
                      <a:lumMod val="110000"/>
                    </a:schemeClr>
                  </a:gs>
                  <a:gs pos="100000">
                    <a:schemeClr val="accent3">
                      <a:shade val="65000"/>
                      <a:tint val="82000"/>
                    </a:schemeClr>
                  </a:gs>
                </a:gsLst>
                <a:lin ang="5400000" scaled="0"/>
              </a:gradFill>
              <a:ln w="9525" cap="flat" cmpd="sng" algn="ctr">
                <a:solidFill>
                  <a:schemeClr val="accent3">
                    <a:shade val="65000"/>
                    <a:shade val="95000"/>
                  </a:schemeClr>
                </a:solidFill>
                <a:round/>
              </a:ln>
              <a:effectLst/>
            </c:spPr>
          </c:marker>
          <c:dLbls>
            <c:dLbl>
              <c:idx val="0"/>
              <c:layout>
                <c:manualLayout>
                  <c:x val="-3.9930555555555573E-2"/>
                  <c:y val="-3.0516431924882629E-2"/>
                </c:manualLayout>
              </c:layout>
              <c:tx>
                <c:rich>
                  <a:bodyPr/>
                  <a:lstStyle/>
                  <a:p>
                    <a:fld id="{09AD50AF-F589-4F41-BC5A-6D1BE2FE577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A3-4E9A-9BC9-296A6C5232FB}"/>
                </c:ext>
              </c:extLst>
            </c:dLbl>
            <c:dLbl>
              <c:idx val="1"/>
              <c:layout>
                <c:manualLayout>
                  <c:x val="-2.9513888888888919E-2"/>
                  <c:y val="-2.5821596244131457E-2"/>
                </c:manualLayout>
              </c:layout>
              <c:tx>
                <c:rich>
                  <a:bodyPr/>
                  <a:lstStyle/>
                  <a:p>
                    <a:fld id="{E9F91AAC-69E7-4181-A085-C886979DDD0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A3-4E9A-9BC9-296A6C5232FB}"/>
                </c:ext>
              </c:extLst>
            </c:dLbl>
            <c:dLbl>
              <c:idx val="2"/>
              <c:layout>
                <c:manualLayout>
                  <c:x val="-1.736111111111111E-3"/>
                  <c:y val="-2.3474178403755867E-2"/>
                </c:manualLayout>
              </c:layout>
              <c:tx>
                <c:rich>
                  <a:bodyPr/>
                  <a:lstStyle/>
                  <a:p>
                    <a:fld id="{A0F5A69D-5F0A-4A89-A58F-D2B3722871D6}"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BA3-4E9A-9BC9-296A6C5232FB}"/>
                </c:ext>
              </c:extLst>
            </c:dLbl>
            <c:dLbl>
              <c:idx val="3"/>
              <c:layout>
                <c:manualLayout>
                  <c:x val="0"/>
                  <c:y val="-2.5821596244131457E-2"/>
                </c:manualLayout>
              </c:layout>
              <c:tx>
                <c:rich>
                  <a:bodyPr/>
                  <a:lstStyle/>
                  <a:p>
                    <a:fld id="{D6B2F894-4F40-47C7-8CCF-13B0DB13F2C1}"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BA3-4E9A-9BC9-296A6C5232FB}"/>
                </c:ext>
              </c:extLst>
            </c:dLbl>
            <c:dLbl>
              <c:idx val="4"/>
              <c:layout>
                <c:manualLayout>
                  <c:x val="-1.5625E-2"/>
                  <c:y val="-3.9906103286384977E-2"/>
                </c:manualLayout>
              </c:layout>
              <c:tx>
                <c:rich>
                  <a:bodyPr/>
                  <a:lstStyle/>
                  <a:p>
                    <a:fld id="{D3A3982D-D89E-4A7F-AA5F-881AED37112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BA3-4E9A-9BC9-296A6C5232FB}"/>
                </c:ext>
              </c:extLst>
            </c:dLbl>
            <c:dLbl>
              <c:idx val="5"/>
              <c:layout>
                <c:manualLayout>
                  <c:x val="-2.6041666666666668E-2"/>
                  <c:y val="-2.3474178403755867E-2"/>
                </c:manualLayout>
              </c:layout>
              <c:tx>
                <c:rich>
                  <a:bodyPr/>
                  <a:lstStyle/>
                  <a:p>
                    <a:fld id="{79D8BC17-702D-4D4B-A265-1B6BFD2E4D68}"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7F-403F-BF1F-FBBD5A4E4D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Sheet1!$B$2:$B$4</c:f>
              <c:numCache>
                <c:formatCode>General</c:formatCode>
                <c:ptCount val="3"/>
                <c:pt idx="0">
                  <c:v>24</c:v>
                </c:pt>
                <c:pt idx="1">
                  <c:v>29</c:v>
                </c:pt>
                <c:pt idx="2">
                  <c:v>26</c:v>
                </c:pt>
              </c:numCache>
            </c:numRef>
          </c:val>
          <c:smooth val="0"/>
          <c:extLst>
            <c:ext xmlns:c16="http://schemas.microsoft.com/office/drawing/2014/chart" uri="{C3380CC4-5D6E-409C-BE32-E72D297353CC}">
              <c16:uniqueId val="{00000005-DBA3-4E9A-9BC9-296A6C5232FB}"/>
            </c:ext>
          </c:extLst>
        </c:ser>
        <c:ser>
          <c:idx val="1"/>
          <c:order val="1"/>
          <c:tx>
            <c:strRef>
              <c:f>Sheet1!$C$1</c:f>
              <c:strCache>
                <c:ptCount val="1"/>
                <c:pt idx="0">
                  <c:v>Injury</c:v>
                </c:pt>
              </c:strCache>
            </c:strRef>
          </c:tx>
          <c:spPr>
            <a:ln w="15875" cap="rnd">
              <a:solidFill>
                <a:schemeClr val="accent3"/>
              </a:solidFill>
              <a:round/>
            </a:ln>
            <a:effectLst/>
          </c:spPr>
          <c:marker>
            <c:symbol val="circle"/>
            <c:size val="4"/>
            <c:spPr>
              <a:gradFill rotWithShape="1">
                <a:gsLst>
                  <a:gs pos="0">
                    <a:schemeClr val="accent3">
                      <a:tint val="60000"/>
                      <a:lumMod val="110000"/>
                    </a:schemeClr>
                  </a:gs>
                  <a:gs pos="100000">
                    <a:schemeClr val="accent3">
                      <a:tint val="82000"/>
                    </a:schemeClr>
                  </a:gs>
                </a:gsLst>
                <a:lin ang="5400000" scaled="0"/>
              </a:gradFill>
              <a:ln w="9525" cap="flat" cmpd="sng" algn="ctr">
                <a:solidFill>
                  <a:schemeClr val="accent3">
                    <a:shade val="95000"/>
                  </a:schemeClr>
                </a:solidFill>
                <a:round/>
              </a:ln>
              <a:effectLst/>
            </c:spPr>
          </c:marker>
          <c:dLbls>
            <c:dLbl>
              <c:idx val="0"/>
              <c:layout>
                <c:manualLayout>
                  <c:x val="5.208333333333333E-3"/>
                  <c:y val="-1.8779342723004695E-2"/>
                </c:manualLayout>
              </c:layout>
              <c:tx>
                <c:rich>
                  <a:bodyPr/>
                  <a:lstStyle/>
                  <a:p>
                    <a:fld id="{E4B7C93B-B2A5-47B8-9C1A-8EF87F6DFC1E}"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BA3-4E9A-9BC9-296A6C5232FB}"/>
                </c:ext>
              </c:extLst>
            </c:dLbl>
            <c:dLbl>
              <c:idx val="1"/>
              <c:layout>
                <c:manualLayout>
                  <c:x val="-1.9097222222222255E-2"/>
                  <c:y val="-3.7558685446009474E-2"/>
                </c:manualLayout>
              </c:layout>
              <c:tx>
                <c:rich>
                  <a:bodyPr/>
                  <a:lstStyle/>
                  <a:p>
                    <a:fld id="{A112EE8A-D860-46B3-8E9C-5D192F79E0B2}"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BA3-4E9A-9BC9-296A6C5232FB}"/>
                </c:ext>
              </c:extLst>
            </c:dLbl>
            <c:dLbl>
              <c:idx val="2"/>
              <c:layout>
                <c:manualLayout>
                  <c:x val="-1.2152777777777905E-2"/>
                  <c:y val="-3.7558685446009391E-2"/>
                </c:manualLayout>
              </c:layout>
              <c:tx>
                <c:rich>
                  <a:bodyPr/>
                  <a:lstStyle/>
                  <a:p>
                    <a:fld id="{C4042195-98CF-478F-8824-FA1729BBE952}"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DBA3-4E9A-9BC9-296A6C5232FB}"/>
                </c:ext>
              </c:extLst>
            </c:dLbl>
            <c:dLbl>
              <c:idx val="3"/>
              <c:layout>
                <c:manualLayout>
                  <c:x val="0"/>
                  <c:y val="-2.5821596244131457E-2"/>
                </c:manualLayout>
              </c:layout>
              <c:tx>
                <c:rich>
                  <a:bodyPr/>
                  <a:lstStyle/>
                  <a:p>
                    <a:fld id="{5013B829-1FB1-40F0-B605-2B2B548ACE64}"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BA3-4E9A-9BC9-296A6C5232FB}"/>
                </c:ext>
              </c:extLst>
            </c:dLbl>
            <c:dLbl>
              <c:idx val="4"/>
              <c:layout>
                <c:manualLayout>
                  <c:x val="1.5625E-2"/>
                  <c:y val="-2.3474178403755954E-2"/>
                </c:manualLayout>
              </c:layout>
              <c:tx>
                <c:rich>
                  <a:bodyPr/>
                  <a:lstStyle/>
                  <a:p>
                    <a:fld id="{506D5ED4-9D43-4989-8B6B-1191A0E19C3A}"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DBA3-4E9A-9BC9-296A6C5232FB}"/>
                </c:ext>
              </c:extLst>
            </c:dLbl>
            <c:dLbl>
              <c:idx val="5"/>
              <c:layout>
                <c:manualLayout>
                  <c:x val="-2.6041666666666668E-2"/>
                  <c:y val="-3.7558685446009474E-2"/>
                </c:manualLayout>
              </c:layout>
              <c:tx>
                <c:rich>
                  <a:bodyPr/>
                  <a:lstStyle/>
                  <a:p>
                    <a:fld id="{FDCCF8AF-B9B4-4EA2-94B3-008C7143F2CB}"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7F-403F-BF1F-FBBD5A4E4D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Sheet1!$C$2:$C$4</c:f>
              <c:numCache>
                <c:formatCode>General</c:formatCode>
                <c:ptCount val="3"/>
                <c:pt idx="0">
                  <c:v>6</c:v>
                </c:pt>
                <c:pt idx="1">
                  <c:v>9</c:v>
                </c:pt>
                <c:pt idx="2">
                  <c:v>8</c:v>
                </c:pt>
              </c:numCache>
            </c:numRef>
          </c:val>
          <c:smooth val="0"/>
          <c:extLst>
            <c:ext xmlns:c16="http://schemas.microsoft.com/office/drawing/2014/chart" uri="{C3380CC4-5D6E-409C-BE32-E72D297353CC}">
              <c16:uniqueId val="{0000000B-DBA3-4E9A-9BC9-296A6C5232FB}"/>
            </c:ext>
          </c:extLst>
        </c:ser>
        <c:ser>
          <c:idx val="2"/>
          <c:order val="2"/>
          <c:tx>
            <c:strRef>
              <c:f>Sheet1!$D$1</c:f>
              <c:strCache>
                <c:ptCount val="1"/>
                <c:pt idx="0">
                  <c:v>Fatal</c:v>
                </c:pt>
              </c:strCache>
            </c:strRef>
          </c:tx>
          <c:spPr>
            <a:ln w="15875" cap="rnd">
              <a:solidFill>
                <a:schemeClr val="accent3">
                  <a:tint val="65000"/>
                </a:schemeClr>
              </a:solidFill>
              <a:round/>
            </a:ln>
            <a:effectLst/>
          </c:spPr>
          <c:marker>
            <c:symbol val="circle"/>
            <c:size val="4"/>
            <c:spPr>
              <a:gradFill rotWithShape="1">
                <a:gsLst>
                  <a:gs pos="0">
                    <a:schemeClr val="accent3">
                      <a:tint val="65000"/>
                      <a:tint val="60000"/>
                      <a:lumMod val="110000"/>
                    </a:schemeClr>
                  </a:gs>
                  <a:gs pos="100000">
                    <a:schemeClr val="accent3">
                      <a:tint val="65000"/>
                      <a:tint val="82000"/>
                    </a:schemeClr>
                  </a:gs>
                </a:gsLst>
                <a:lin ang="5400000" scaled="0"/>
              </a:gradFill>
              <a:ln w="9525" cap="flat" cmpd="sng" algn="ctr">
                <a:solidFill>
                  <a:schemeClr val="accent3">
                    <a:tint val="65000"/>
                    <a:shade val="95000"/>
                  </a:schemeClr>
                </a:solidFill>
                <a:round/>
              </a:ln>
              <a:effectLst/>
            </c:spPr>
          </c:marker>
          <c:dLbls>
            <c:dLbl>
              <c:idx val="2"/>
              <c:layout>
                <c:manualLayout>
                  <c:x val="1.5625E-2"/>
                  <c:y val="-2.3474178403757591E-3"/>
                </c:manualLayout>
              </c:layout>
              <c:tx>
                <c:rich>
                  <a:bodyPr/>
                  <a:lstStyle/>
                  <a:p>
                    <a:fld id="{5A9620B9-E4E9-4485-A21F-59A6BC72DF0C}"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BA3-4E9A-9BC9-296A6C5232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May</c:v>
                </c:pt>
                <c:pt idx="1">
                  <c:v>June</c:v>
                </c:pt>
                <c:pt idx="2">
                  <c:v>July</c:v>
                </c:pt>
              </c:strCache>
            </c:strRef>
          </c:cat>
          <c:val>
            <c:numRef>
              <c:f>Sheet1!$D$2:$D$4</c:f>
              <c:numCache>
                <c:formatCode>General</c:formatCode>
                <c:ptCount val="3"/>
                <c:pt idx="2">
                  <c:v>1</c:v>
                </c:pt>
              </c:numCache>
            </c:numRef>
          </c:val>
          <c:smooth val="0"/>
          <c:extLst>
            <c:ext xmlns:c16="http://schemas.microsoft.com/office/drawing/2014/chart" uri="{C3380CC4-5D6E-409C-BE32-E72D297353CC}">
              <c16:uniqueId val="{0000000D-DBA3-4E9A-9BC9-296A6C5232FB}"/>
            </c:ext>
          </c:extLst>
        </c:ser>
        <c:dLbls>
          <c:showLegendKey val="0"/>
          <c:showVal val="0"/>
          <c:showCatName val="0"/>
          <c:showSerName val="0"/>
          <c:showPercent val="0"/>
          <c:showBubbleSize val="0"/>
        </c:dLbls>
        <c:marker val="1"/>
        <c:smooth val="0"/>
        <c:axId val="605460216"/>
        <c:axId val="605461392"/>
      </c:lineChart>
      <c:catAx>
        <c:axId val="60546021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61392"/>
        <c:crosses val="autoZero"/>
        <c:auto val="1"/>
        <c:lblAlgn val="ctr"/>
        <c:lblOffset val="100"/>
        <c:noMultiLvlLbl val="0"/>
      </c:catAx>
      <c:valAx>
        <c:axId val="60546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05460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4000" dirty="0">
                <a:solidFill>
                  <a:schemeClr val="accent3">
                    <a:lumMod val="75000"/>
                  </a:schemeClr>
                </a:solidFill>
                <a:latin typeface="Broadway" panose="04040905080B02020502" pitchFamily="82" charset="0"/>
              </a:rPr>
              <a:t>Deaths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dLbls>
          <c:showLegendKey val="0"/>
          <c:showVal val="0"/>
          <c:showCatName val="0"/>
          <c:showSerName val="0"/>
          <c:showPercent val="0"/>
          <c:showBubbleSize val="0"/>
        </c:dLbls>
        <c:gapWidth val="150"/>
        <c:axId val="605453552"/>
        <c:axId val="605454728"/>
      </c:barChart>
      <c:valAx>
        <c:axId val="605454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53552"/>
        <c:crosses val="autoZero"/>
        <c:crossBetween val="between"/>
      </c:valAx>
      <c:catAx>
        <c:axId val="605453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4547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7" y="13"/>
            <a:ext cx="3012002" cy="4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20" tIns="43512" rIns="87020" bIns="43512" numCol="1" anchor="t" anchorCtr="0" compatLnSpc="1">
            <a:prstTxWarp prst="textNoShape">
              <a:avLst/>
            </a:prstTxWarp>
          </a:bodyPr>
          <a:lstStyle>
            <a:lvl1pPr>
              <a:defRPr sz="1200">
                <a:latin typeface="Arial" charset="0"/>
              </a:defRPr>
            </a:lvl1pPr>
          </a:lstStyle>
          <a:p>
            <a:pPr>
              <a:defRPr/>
            </a:pPr>
            <a:endParaRPr lang="en-US" altLang="en-US" dirty="0"/>
          </a:p>
        </p:txBody>
      </p:sp>
      <p:sp>
        <p:nvSpPr>
          <p:cNvPr id="108547" name="Rectangle 3"/>
          <p:cNvSpPr>
            <a:spLocks noGrp="1" noChangeArrowheads="1"/>
          </p:cNvSpPr>
          <p:nvPr>
            <p:ph type="dt" sz="quarter" idx="1"/>
          </p:nvPr>
        </p:nvSpPr>
        <p:spPr bwMode="auto">
          <a:xfrm>
            <a:off x="3936570" y="13"/>
            <a:ext cx="3012002" cy="4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20" tIns="43512" rIns="87020" bIns="43512" numCol="1" anchor="t" anchorCtr="0" compatLnSpc="1">
            <a:prstTxWarp prst="textNoShape">
              <a:avLst/>
            </a:prstTxWarp>
          </a:bodyPr>
          <a:lstStyle>
            <a:lvl1pPr algn="r">
              <a:defRPr sz="1200">
                <a:latin typeface="Arial" charset="0"/>
              </a:defRPr>
            </a:lvl1pPr>
          </a:lstStyle>
          <a:p>
            <a:pPr>
              <a:defRPr/>
            </a:pPr>
            <a:endParaRPr lang="en-US" altLang="en-US" dirty="0"/>
          </a:p>
        </p:txBody>
      </p:sp>
      <p:sp>
        <p:nvSpPr>
          <p:cNvPr id="108548" name="Rectangle 4"/>
          <p:cNvSpPr>
            <a:spLocks noGrp="1" noChangeArrowheads="1"/>
          </p:cNvSpPr>
          <p:nvPr>
            <p:ph type="ftr" sz="quarter" idx="2"/>
          </p:nvPr>
        </p:nvSpPr>
        <p:spPr bwMode="auto">
          <a:xfrm>
            <a:off x="7" y="8773367"/>
            <a:ext cx="3012002" cy="4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20" tIns="43512" rIns="87020" bIns="43512" numCol="1" anchor="b" anchorCtr="0" compatLnSpc="1">
            <a:prstTxWarp prst="textNoShape">
              <a:avLst/>
            </a:prstTxWarp>
          </a:bodyPr>
          <a:lstStyle>
            <a:lvl1pPr>
              <a:defRPr sz="1200">
                <a:latin typeface="Arial" charset="0"/>
              </a:defRPr>
            </a:lvl1pPr>
          </a:lstStyle>
          <a:p>
            <a:pPr>
              <a:defRPr/>
            </a:pPr>
            <a:endParaRPr lang="en-US" altLang="en-US" dirty="0"/>
          </a:p>
        </p:txBody>
      </p:sp>
      <p:sp>
        <p:nvSpPr>
          <p:cNvPr id="108549" name="Rectangle 5"/>
          <p:cNvSpPr>
            <a:spLocks noGrp="1" noChangeArrowheads="1"/>
          </p:cNvSpPr>
          <p:nvPr>
            <p:ph type="sldNum" sz="quarter" idx="3"/>
          </p:nvPr>
        </p:nvSpPr>
        <p:spPr bwMode="auto">
          <a:xfrm>
            <a:off x="3936570" y="8773367"/>
            <a:ext cx="3012002" cy="46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020" tIns="43512" rIns="87020" bIns="43512" numCol="1" anchor="b" anchorCtr="0" compatLnSpc="1">
            <a:prstTxWarp prst="textNoShape">
              <a:avLst/>
            </a:prstTxWarp>
          </a:bodyPr>
          <a:lstStyle>
            <a:lvl1pPr algn="r">
              <a:defRPr sz="1200">
                <a:latin typeface="Arial" charset="0"/>
              </a:defRPr>
            </a:lvl1pPr>
          </a:lstStyle>
          <a:p>
            <a:pPr>
              <a:defRPr/>
            </a:pPr>
            <a:fld id="{6285E59E-280C-4E04-8F22-E049A5A9225D}" type="slidenum">
              <a:rPr lang="en-US" altLang="en-US"/>
              <a:pPr>
                <a:defRPr/>
              </a:pPr>
              <a:t>‹#›</a:t>
            </a:fld>
            <a:endParaRPr lang="en-US" altLang="en-US" dirty="0"/>
          </a:p>
        </p:txBody>
      </p:sp>
    </p:spTree>
    <p:extLst>
      <p:ext uri="{BB962C8B-B14F-4D97-AF65-F5344CB8AC3E}">
        <p14:creationId xmlns:p14="http://schemas.microsoft.com/office/powerpoint/2010/main" val="356094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7" y="12"/>
            <a:ext cx="3012002" cy="4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7" tIns="45984" rIns="91967" bIns="45984" numCol="1" anchor="t" anchorCtr="0" compatLnSpc="1">
            <a:prstTxWarp prst="textNoShape">
              <a:avLst/>
            </a:prstTxWarp>
          </a:bodyPr>
          <a:lstStyle>
            <a:lvl1pPr defTabSz="920203">
              <a:defRPr sz="1200">
                <a:latin typeface="Arial" charset="0"/>
              </a:defRPr>
            </a:lvl1pPr>
          </a:lstStyle>
          <a:p>
            <a:pPr>
              <a:defRPr/>
            </a:pPr>
            <a:endParaRPr lang="en-US" altLang="en-US" dirty="0"/>
          </a:p>
        </p:txBody>
      </p:sp>
      <p:sp>
        <p:nvSpPr>
          <p:cNvPr id="56323" name="Rectangle 3"/>
          <p:cNvSpPr>
            <a:spLocks noGrp="1" noChangeArrowheads="1"/>
          </p:cNvSpPr>
          <p:nvPr>
            <p:ph type="dt" idx="1"/>
          </p:nvPr>
        </p:nvSpPr>
        <p:spPr bwMode="auto">
          <a:xfrm>
            <a:off x="3936570" y="12"/>
            <a:ext cx="3012002" cy="4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7" tIns="45984" rIns="91967" bIns="45984" numCol="1" anchor="t" anchorCtr="0" compatLnSpc="1">
            <a:prstTxWarp prst="textNoShape">
              <a:avLst/>
            </a:prstTxWarp>
          </a:bodyPr>
          <a:lstStyle>
            <a:lvl1pPr algn="r" defTabSz="920203">
              <a:defRPr sz="1200">
                <a:latin typeface="Arial" charset="0"/>
              </a:defRPr>
            </a:lvl1pPr>
          </a:lstStyle>
          <a:p>
            <a:pPr>
              <a:defRPr/>
            </a:pPr>
            <a:endParaRPr lang="en-US" altLang="en-US" dirty="0"/>
          </a:p>
        </p:txBody>
      </p:sp>
      <p:sp>
        <p:nvSpPr>
          <p:cNvPr id="13316" name="Rectangle 4"/>
          <p:cNvSpPr>
            <a:spLocks noGrp="1" noRot="1" noChangeAspect="1" noChangeArrowheads="1" noTextEdit="1"/>
          </p:cNvSpPr>
          <p:nvPr>
            <p:ph type="sldImg" idx="2"/>
          </p:nvPr>
        </p:nvSpPr>
        <p:spPr bwMode="auto">
          <a:xfrm>
            <a:off x="1166813" y="693738"/>
            <a:ext cx="4616450" cy="34639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5" name="Rectangle 5"/>
          <p:cNvSpPr>
            <a:spLocks noGrp="1" noChangeArrowheads="1"/>
          </p:cNvSpPr>
          <p:nvPr>
            <p:ph type="body" sz="quarter" idx="3"/>
          </p:nvPr>
        </p:nvSpPr>
        <p:spPr bwMode="auto">
          <a:xfrm>
            <a:off x="693805" y="4387450"/>
            <a:ext cx="5562473" cy="4156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7" tIns="45984" rIns="91967" bIns="4598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6326" name="Rectangle 6"/>
          <p:cNvSpPr>
            <a:spLocks noGrp="1" noChangeArrowheads="1"/>
          </p:cNvSpPr>
          <p:nvPr>
            <p:ph type="ftr" sz="quarter" idx="4"/>
          </p:nvPr>
        </p:nvSpPr>
        <p:spPr bwMode="auto">
          <a:xfrm>
            <a:off x="7" y="8771836"/>
            <a:ext cx="3012002" cy="4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7" tIns="45984" rIns="91967" bIns="45984" numCol="1" anchor="b" anchorCtr="0" compatLnSpc="1">
            <a:prstTxWarp prst="textNoShape">
              <a:avLst/>
            </a:prstTxWarp>
          </a:bodyPr>
          <a:lstStyle>
            <a:lvl1pPr defTabSz="920203">
              <a:defRPr sz="1200">
                <a:latin typeface="Arial" charset="0"/>
              </a:defRPr>
            </a:lvl1pPr>
          </a:lstStyle>
          <a:p>
            <a:pPr>
              <a:defRPr/>
            </a:pPr>
            <a:endParaRPr lang="en-US" altLang="en-US" dirty="0"/>
          </a:p>
        </p:txBody>
      </p:sp>
      <p:sp>
        <p:nvSpPr>
          <p:cNvPr id="56327" name="Rectangle 7"/>
          <p:cNvSpPr>
            <a:spLocks noGrp="1" noChangeArrowheads="1"/>
          </p:cNvSpPr>
          <p:nvPr>
            <p:ph type="sldNum" sz="quarter" idx="5"/>
          </p:nvPr>
        </p:nvSpPr>
        <p:spPr bwMode="auto">
          <a:xfrm>
            <a:off x="3936570" y="8771836"/>
            <a:ext cx="3012002" cy="46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67" tIns="45984" rIns="91967" bIns="45984" numCol="1" anchor="b" anchorCtr="0" compatLnSpc="1">
            <a:prstTxWarp prst="textNoShape">
              <a:avLst/>
            </a:prstTxWarp>
          </a:bodyPr>
          <a:lstStyle>
            <a:lvl1pPr algn="r" defTabSz="920203">
              <a:defRPr sz="1200">
                <a:latin typeface="Arial" charset="0"/>
              </a:defRPr>
            </a:lvl1pPr>
          </a:lstStyle>
          <a:p>
            <a:pPr>
              <a:defRPr/>
            </a:pPr>
            <a:fld id="{46F44A8F-D67D-40BE-BAD0-28545513BA09}" type="slidenum">
              <a:rPr lang="en-US" altLang="en-US"/>
              <a:pPr>
                <a:defRPr/>
              </a:pPr>
              <a:t>‹#›</a:t>
            </a:fld>
            <a:endParaRPr lang="en-US" altLang="en-US" dirty="0"/>
          </a:p>
        </p:txBody>
      </p:sp>
    </p:spTree>
    <p:extLst>
      <p:ext uri="{BB962C8B-B14F-4D97-AF65-F5344CB8AC3E}">
        <p14:creationId xmlns:p14="http://schemas.microsoft.com/office/powerpoint/2010/main" val="38241641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a:t>
            </a:fld>
            <a:endParaRPr lang="en-US" altLang="en-US" dirty="0"/>
          </a:p>
        </p:txBody>
      </p:sp>
    </p:spTree>
    <p:extLst>
      <p:ext uri="{BB962C8B-B14F-4D97-AF65-F5344CB8AC3E}">
        <p14:creationId xmlns:p14="http://schemas.microsoft.com/office/powerpoint/2010/main" val="328754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F44A8F-D67D-40BE-BAD0-28545513BA09}" type="slidenum">
              <a:rPr lang="en-US" altLang="en-US" smtClean="0"/>
              <a:pPr>
                <a:defRPr/>
              </a:pPr>
              <a:t>13</a:t>
            </a:fld>
            <a:endParaRPr lang="en-US" altLang="en-US" dirty="0"/>
          </a:p>
        </p:txBody>
      </p:sp>
    </p:spTree>
    <p:extLst>
      <p:ext uri="{BB962C8B-B14F-4D97-AF65-F5344CB8AC3E}">
        <p14:creationId xmlns:p14="http://schemas.microsoft.com/office/powerpoint/2010/main" val="1797058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16</a:t>
            </a:fld>
            <a:endParaRPr lang="en-US" altLang="en-US" dirty="0"/>
          </a:p>
        </p:txBody>
      </p:sp>
    </p:spTree>
    <p:extLst>
      <p:ext uri="{BB962C8B-B14F-4D97-AF65-F5344CB8AC3E}">
        <p14:creationId xmlns:p14="http://schemas.microsoft.com/office/powerpoint/2010/main" val="234890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17</a:t>
            </a:fld>
            <a:endParaRPr lang="en-US" altLang="en-US" dirty="0"/>
          </a:p>
        </p:txBody>
      </p:sp>
    </p:spTree>
    <p:extLst>
      <p:ext uri="{BB962C8B-B14F-4D97-AF65-F5344CB8AC3E}">
        <p14:creationId xmlns:p14="http://schemas.microsoft.com/office/powerpoint/2010/main" val="26309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2</a:t>
            </a:fld>
            <a:endParaRPr lang="en-US" altLang="en-US" dirty="0"/>
          </a:p>
        </p:txBody>
      </p:sp>
    </p:spTree>
    <p:extLst>
      <p:ext uri="{BB962C8B-B14F-4D97-AF65-F5344CB8AC3E}">
        <p14:creationId xmlns:p14="http://schemas.microsoft.com/office/powerpoint/2010/main" val="269502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F44A8F-D67D-40BE-BAD0-28545513BA09}" type="slidenum">
              <a:rPr lang="en-US" altLang="en-US" smtClean="0"/>
              <a:pPr>
                <a:defRPr/>
              </a:pPr>
              <a:t>4</a:t>
            </a:fld>
            <a:endParaRPr lang="en-US" altLang="en-US" dirty="0"/>
          </a:p>
        </p:txBody>
      </p:sp>
    </p:spTree>
    <p:extLst>
      <p:ext uri="{BB962C8B-B14F-4D97-AF65-F5344CB8AC3E}">
        <p14:creationId xmlns:p14="http://schemas.microsoft.com/office/powerpoint/2010/main" val="315943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5</a:t>
            </a:fld>
            <a:endParaRPr lang="en-US" altLang="en-US" dirty="0"/>
          </a:p>
        </p:txBody>
      </p:sp>
    </p:spTree>
    <p:extLst>
      <p:ext uri="{BB962C8B-B14F-4D97-AF65-F5344CB8AC3E}">
        <p14:creationId xmlns:p14="http://schemas.microsoft.com/office/powerpoint/2010/main" val="2023067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6</a:t>
            </a:fld>
            <a:endParaRPr lang="en-US" altLang="en-US" dirty="0"/>
          </a:p>
        </p:txBody>
      </p:sp>
    </p:spTree>
    <p:extLst>
      <p:ext uri="{BB962C8B-B14F-4D97-AF65-F5344CB8AC3E}">
        <p14:creationId xmlns:p14="http://schemas.microsoft.com/office/powerpoint/2010/main" val="292773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7</a:t>
            </a:fld>
            <a:endParaRPr lang="en-US" altLang="en-US" dirty="0"/>
          </a:p>
        </p:txBody>
      </p:sp>
    </p:spTree>
    <p:extLst>
      <p:ext uri="{BB962C8B-B14F-4D97-AF65-F5344CB8AC3E}">
        <p14:creationId xmlns:p14="http://schemas.microsoft.com/office/powerpoint/2010/main" val="194914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9</a:t>
            </a:fld>
            <a:endParaRPr lang="en-US" altLang="en-US" dirty="0"/>
          </a:p>
        </p:txBody>
      </p:sp>
    </p:spTree>
    <p:extLst>
      <p:ext uri="{BB962C8B-B14F-4D97-AF65-F5344CB8AC3E}">
        <p14:creationId xmlns:p14="http://schemas.microsoft.com/office/powerpoint/2010/main" val="2790063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6F44A8F-D67D-40BE-BAD0-28545513BA09}" type="slidenum">
              <a:rPr lang="en-US" altLang="en-US" smtClean="0"/>
              <a:pPr>
                <a:defRPr/>
              </a:pPr>
              <a:t>10</a:t>
            </a:fld>
            <a:endParaRPr lang="en-US" altLang="en-US" dirty="0"/>
          </a:p>
        </p:txBody>
      </p:sp>
    </p:spTree>
    <p:extLst>
      <p:ext uri="{BB962C8B-B14F-4D97-AF65-F5344CB8AC3E}">
        <p14:creationId xmlns:p14="http://schemas.microsoft.com/office/powerpoint/2010/main" val="1469164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F44A8F-D67D-40BE-BAD0-28545513BA09}" type="slidenum">
              <a:rPr lang="en-US" altLang="en-US" smtClean="0"/>
              <a:pPr>
                <a:defRPr/>
              </a:pPr>
              <a:t>12</a:t>
            </a:fld>
            <a:endParaRPr lang="en-US" altLang="en-US" dirty="0"/>
          </a:p>
        </p:txBody>
      </p:sp>
    </p:spTree>
    <p:extLst>
      <p:ext uri="{BB962C8B-B14F-4D97-AF65-F5344CB8AC3E}">
        <p14:creationId xmlns:p14="http://schemas.microsoft.com/office/powerpoint/2010/main" val="201373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725199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052866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31785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normAutofit/>
          </a:bodyPr>
          <a:lstStyle/>
          <a:p>
            <a:pPr lvl="0"/>
            <a:endParaRPr lang="en-US" noProof="0" dirty="0"/>
          </a:p>
        </p:txBody>
      </p:sp>
      <p:sp>
        <p:nvSpPr>
          <p:cNvPr id="4" name="Rectangle 19"/>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20"/>
          <p:cNvSpPr>
            <a:spLocks noGrp="1" noChangeArrowheads="1"/>
          </p:cNvSpPr>
          <p:nvPr>
            <p:ph type="ftr" sz="quarter" idx="11"/>
          </p:nvPr>
        </p:nvSpPr>
        <p:spPr>
          <a:xfrm>
            <a:off x="3124200" y="6416675"/>
            <a:ext cx="3429000" cy="365125"/>
          </a:xfrm>
        </p:spPr>
        <p:txBody>
          <a:bodyPr/>
          <a:lstStyle>
            <a:lvl1pPr>
              <a:defRPr/>
            </a:lvl1pPr>
          </a:lstStyle>
          <a:p>
            <a:pPr>
              <a:defRPr/>
            </a:pPr>
            <a:r>
              <a:rPr lang="en-US" altLang="en-US" dirty="0"/>
              <a:t>Cottonwood Heights Police Department</a:t>
            </a:r>
          </a:p>
        </p:txBody>
      </p:sp>
      <p:sp>
        <p:nvSpPr>
          <p:cNvPr id="6" name="Rectangle 21"/>
          <p:cNvSpPr>
            <a:spLocks noGrp="1" noChangeArrowheads="1"/>
          </p:cNvSpPr>
          <p:nvPr>
            <p:ph type="sldNum" sz="quarter" idx="12"/>
          </p:nvPr>
        </p:nvSpPr>
        <p:spPr/>
        <p:txBody>
          <a:bodyPr/>
          <a:lstStyle>
            <a:lvl1pPr>
              <a:defRPr/>
            </a:lvl1pPr>
          </a:lstStyle>
          <a:p>
            <a:pPr>
              <a:defRPr/>
            </a:pPr>
            <a:fld id="{1AF9FB89-D253-4F64-943C-2C5A30CB201D}" type="slidenum">
              <a:rPr lang="en-US" altLang="en-US"/>
              <a:pPr>
                <a:defRPr/>
              </a:pPr>
              <a:t>‹#›</a:t>
            </a:fld>
            <a:endParaRPr lang="en-US" altLang="en-US" dirty="0"/>
          </a:p>
        </p:txBody>
      </p:sp>
    </p:spTree>
    <p:extLst>
      <p:ext uri="{BB962C8B-B14F-4D97-AF65-F5344CB8AC3E}">
        <p14:creationId xmlns:p14="http://schemas.microsoft.com/office/powerpoint/2010/main" val="1614585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ltLang="en-US" dirty="0"/>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EB89AF24-F982-450E-9CD8-91FBB43CF679}" type="slidenum">
              <a:rPr lang="en-US" altLang="en-US" smtClean="0"/>
              <a:pPr>
                <a:defRPr/>
              </a:pPr>
              <a:t>‹#›</a:t>
            </a:fld>
            <a:endParaRPr lang="en-US" altLang="en-US" dirty="0"/>
          </a:p>
        </p:txBody>
      </p:sp>
    </p:spTree>
    <p:extLst>
      <p:ext uri="{BB962C8B-B14F-4D97-AF65-F5344CB8AC3E}">
        <p14:creationId xmlns:p14="http://schemas.microsoft.com/office/powerpoint/2010/main" val="1493535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FD9D34A8-C42F-4DA5-9191-E0637968F872}"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625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771042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4795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450476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9D34A8-C42F-4DA5-9191-E0637968F872}"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4103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D34A8-C42F-4DA5-9191-E0637968F872}"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955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83250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009716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694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011053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5156305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674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078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583615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2652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8574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49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617718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9D34A8-C42F-4DA5-9191-E0637968F872}" type="slidenum">
              <a:rPr lang="en-US" smtClean="0"/>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9272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cSld name="Title and Chart">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normAutofit/>
          </a:bodyPr>
          <a:lstStyle/>
          <a:p>
            <a:pPr lvl="0"/>
            <a:endParaRPr lang="en-US" noProof="0" dirty="0"/>
          </a:p>
        </p:txBody>
      </p:sp>
      <p:sp>
        <p:nvSpPr>
          <p:cNvPr id="4" name="Rectangle 19"/>
          <p:cNvSpPr>
            <a:spLocks noGrp="1" noChangeArrowheads="1"/>
          </p:cNvSpPr>
          <p:nvPr>
            <p:ph type="dt" sz="half" idx="10"/>
          </p:nvPr>
        </p:nvSpPr>
        <p:spPr/>
        <p:txBody>
          <a:bodyPr/>
          <a:lstStyle>
            <a:lvl1pPr>
              <a:defRPr/>
            </a:lvl1pPr>
          </a:lstStyle>
          <a:p>
            <a:pPr>
              <a:defRPr/>
            </a:pPr>
            <a:endParaRPr lang="en-US" altLang="en-US" dirty="0"/>
          </a:p>
        </p:txBody>
      </p:sp>
      <p:sp>
        <p:nvSpPr>
          <p:cNvPr id="5" name="Rectangle 20"/>
          <p:cNvSpPr>
            <a:spLocks noGrp="1" noChangeArrowheads="1"/>
          </p:cNvSpPr>
          <p:nvPr>
            <p:ph type="ftr" sz="quarter" idx="11"/>
          </p:nvPr>
        </p:nvSpPr>
        <p:spPr>
          <a:xfrm>
            <a:off x="3124200" y="6416675"/>
            <a:ext cx="3429000" cy="365125"/>
          </a:xfrm>
        </p:spPr>
        <p:txBody>
          <a:bodyPr/>
          <a:lstStyle>
            <a:lvl1pPr>
              <a:defRPr/>
            </a:lvl1pPr>
          </a:lstStyle>
          <a:p>
            <a:pPr>
              <a:defRPr/>
            </a:pPr>
            <a:r>
              <a:rPr lang="en-US" altLang="en-US" dirty="0"/>
              <a:t>Cottonwood Heights Police Department</a:t>
            </a:r>
          </a:p>
        </p:txBody>
      </p:sp>
      <p:sp>
        <p:nvSpPr>
          <p:cNvPr id="6" name="Rectangle 21"/>
          <p:cNvSpPr>
            <a:spLocks noGrp="1" noChangeArrowheads="1"/>
          </p:cNvSpPr>
          <p:nvPr>
            <p:ph type="sldNum" sz="quarter" idx="12"/>
          </p:nvPr>
        </p:nvSpPr>
        <p:spPr/>
        <p:txBody>
          <a:bodyPr/>
          <a:lstStyle>
            <a:lvl1pPr>
              <a:defRPr/>
            </a:lvl1pPr>
          </a:lstStyle>
          <a:p>
            <a:pPr>
              <a:defRPr/>
            </a:pPr>
            <a:fld id="{1AF9FB89-D253-4F64-943C-2C5A30CB201D}" type="slidenum">
              <a:rPr lang="en-US" altLang="en-US"/>
              <a:pPr>
                <a:defRPr/>
              </a:pPr>
              <a:t>‹#›</a:t>
            </a:fld>
            <a:endParaRPr lang="en-US" altLang="en-US" dirty="0"/>
          </a:p>
        </p:txBody>
      </p:sp>
    </p:spTree>
    <p:extLst>
      <p:ext uri="{BB962C8B-B14F-4D97-AF65-F5344CB8AC3E}">
        <p14:creationId xmlns:p14="http://schemas.microsoft.com/office/powerpoint/2010/main" val="40289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986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113193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69397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352719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23882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B33C8-6A8B-4A9F-A978-ADB82488CAE5}" type="datetimeFigureOut">
              <a:rPr lang="en-US" smtClean="0"/>
              <a:t>8/2/2022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9D34A8-C42F-4DA5-9191-E0637968F872}" type="slidenum">
              <a:rPr lang="en-US" smtClean="0"/>
              <a:t>‹#›</a:t>
            </a:fld>
            <a:endParaRPr lang="en-US" dirty="0"/>
          </a:p>
        </p:txBody>
      </p:sp>
    </p:spTree>
    <p:extLst>
      <p:ext uri="{BB962C8B-B14F-4D97-AF65-F5344CB8AC3E}">
        <p14:creationId xmlns:p14="http://schemas.microsoft.com/office/powerpoint/2010/main" val="130510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B33C8-6A8B-4A9F-A978-ADB82488CAE5}" type="datetimeFigureOut">
              <a:rPr lang="en-US" smtClean="0"/>
              <a:t>8/2/2022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D34A8-C42F-4DA5-9191-E0637968F872}" type="slidenum">
              <a:rPr lang="en-US" smtClean="0"/>
              <a:t>‹#›</a:t>
            </a:fld>
            <a:endParaRPr lang="en-US" dirty="0"/>
          </a:p>
        </p:txBody>
      </p:sp>
    </p:spTree>
    <p:extLst>
      <p:ext uri="{BB962C8B-B14F-4D97-AF65-F5344CB8AC3E}">
        <p14:creationId xmlns:p14="http://schemas.microsoft.com/office/powerpoint/2010/main" val="416729331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399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2B33C8-6A8B-4A9F-A978-ADB82488CAE5}" type="datetimeFigureOut">
              <a:rPr lang="en-US" smtClean="0"/>
              <a:t>8/2/2022</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9D34A8-C42F-4DA5-9191-E0637968F872}" type="slidenum">
              <a:rPr lang="en-US" smtClean="0"/>
              <a:t>‹#›</a:t>
            </a:fld>
            <a:endParaRPr lang="en-US" dirty="0"/>
          </a:p>
        </p:txBody>
      </p:sp>
    </p:spTree>
    <p:extLst>
      <p:ext uri="{BB962C8B-B14F-4D97-AF65-F5344CB8AC3E}">
        <p14:creationId xmlns:p14="http://schemas.microsoft.com/office/powerpoint/2010/main" val="2242310751"/>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1.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B04196-EE2E-4500-AF8D-C6E01DA9B5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0" name="Straight Connector 9">
            <a:extLst>
              <a:ext uri="{FF2B5EF4-FFF2-40B4-BE49-F238E27FC236}">
                <a16:creationId xmlns:a16="http://schemas.microsoft.com/office/drawing/2014/main" id="{85B95145-40F9-436B-89CD-8054CBB2E3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7042EFBE-2479-42E0-B033-B4C93E7DF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965200"/>
            <a:ext cx="7714581" cy="4927600"/>
          </a:xfrm>
          <a:prstGeom prst="rect">
            <a:avLst/>
          </a:prstGeom>
          <a:solidFill>
            <a:schemeClr val="bg1">
              <a:lumMod val="95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r="-1" b="6872"/>
          <a:stretch/>
        </p:blipFill>
        <p:spPr>
          <a:xfrm>
            <a:off x="850892" y="1129284"/>
            <a:ext cx="3575932" cy="4599432"/>
          </a:xfrm>
          <a:prstGeom prst="rect">
            <a:avLst/>
          </a:prstGeom>
        </p:spPr>
      </p:pic>
      <p:sp>
        <p:nvSpPr>
          <p:cNvPr id="14" name="Rectangle 13">
            <a:extLst>
              <a:ext uri="{FF2B5EF4-FFF2-40B4-BE49-F238E27FC236}">
                <a16:creationId xmlns:a16="http://schemas.microsoft.com/office/drawing/2014/main" id="{56A55210-1E23-432D-8F9D-D5026E302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7010" y="1129284"/>
            <a:ext cx="7468362" cy="459943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 name="TextBox 2"/>
          <p:cNvSpPr txBox="1"/>
          <p:nvPr/>
        </p:nvSpPr>
        <p:spPr>
          <a:xfrm>
            <a:off x="4697420" y="1588168"/>
            <a:ext cx="3396342" cy="2908378"/>
          </a:xfrm>
          <a:prstGeom prst="rect">
            <a:avLst/>
          </a:prstGeom>
        </p:spPr>
        <p:txBody>
          <a:bodyPr vert="horz" lIns="91440" tIns="45720" rIns="91440" bIns="45720" rtlCol="0" anchor="b">
            <a:normAutofit/>
          </a:bodyPr>
          <a:lstStyle/>
          <a:p>
            <a:pPr defTabSz="457200">
              <a:spcAft>
                <a:spcPts val="600"/>
              </a:spcAft>
            </a:pPr>
            <a:r>
              <a:rPr lang="en-US" sz="3500" dirty="0">
                <a:ln w="3175" cmpd="sng">
                  <a:noFill/>
                </a:ln>
                <a:solidFill>
                  <a:schemeClr val="tx1">
                    <a:lumMod val="85000"/>
                    <a:lumOff val="15000"/>
                  </a:schemeClr>
                </a:solidFill>
                <a:latin typeface="+mj-lt"/>
                <a:ea typeface="+mj-ea"/>
                <a:cs typeface="+mj-cs"/>
              </a:rPr>
              <a:t>July 2022 Statistical Report</a:t>
            </a:r>
          </a:p>
        </p:txBody>
      </p:sp>
      <p:cxnSp>
        <p:nvCxnSpPr>
          <p:cNvPr id="16" name="Straight Connector 15">
            <a:extLst>
              <a:ext uri="{FF2B5EF4-FFF2-40B4-BE49-F238E27FC236}">
                <a16:creationId xmlns:a16="http://schemas.microsoft.com/office/drawing/2014/main" id="{E3142939-72F5-4C57-A02D-E773E69EF8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1722" y="4643120"/>
            <a:ext cx="1371600" cy="0"/>
          </a:xfrm>
          <a:prstGeom prst="line">
            <a:avLst/>
          </a:prstGeom>
          <a:ln w="158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61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B33E4D8-CB12-4002-B579-0E496696DF27}"/>
              </a:ext>
            </a:extLst>
          </p:cNvPr>
          <p:cNvSpPr/>
          <p:nvPr/>
        </p:nvSpPr>
        <p:spPr>
          <a:xfrm>
            <a:off x="2438400" y="609600"/>
            <a:ext cx="4572000" cy="1077218"/>
          </a:xfrm>
          <a:prstGeom prst="rect">
            <a:avLst/>
          </a:prstGeom>
        </p:spPr>
        <p:txBody>
          <a:bodyPr>
            <a:spAutoFit/>
          </a:bodyPr>
          <a:lstStyle/>
          <a:p>
            <a:r>
              <a:rPr lang="en-US" sz="3200" b="1" dirty="0">
                <a:solidFill>
                  <a:schemeClr val="accent3">
                    <a:lumMod val="75000"/>
                  </a:schemeClr>
                </a:solidFill>
                <a:latin typeface="Broadway" panose="04040905080B02020502" pitchFamily="82" charset="0"/>
              </a:rPr>
              <a:t>Animal Control/</a:t>
            </a:r>
          </a:p>
          <a:p>
            <a:r>
              <a:rPr lang="en-US" sz="3200" b="1" dirty="0">
                <a:solidFill>
                  <a:schemeClr val="accent3">
                    <a:lumMod val="75000"/>
                  </a:schemeClr>
                </a:solidFill>
                <a:latin typeface="Broadway" panose="04040905080B02020502" pitchFamily="82" charset="0"/>
              </a:rPr>
              <a:t>Code Enforcement</a:t>
            </a:r>
          </a:p>
        </p:txBody>
      </p:sp>
      <p:graphicFrame>
        <p:nvGraphicFramePr>
          <p:cNvPr id="3" name="Table 2">
            <a:extLst>
              <a:ext uri="{FF2B5EF4-FFF2-40B4-BE49-F238E27FC236}">
                <a16:creationId xmlns:a16="http://schemas.microsoft.com/office/drawing/2014/main" id="{96508801-12FD-45D1-834B-43F64D0B0EA0}"/>
              </a:ext>
            </a:extLst>
          </p:cNvPr>
          <p:cNvGraphicFramePr>
            <a:graphicFrameLocks noGrp="1"/>
          </p:cNvGraphicFramePr>
          <p:nvPr>
            <p:extLst>
              <p:ext uri="{D42A27DB-BD31-4B8C-83A1-F6EECF244321}">
                <p14:modId xmlns:p14="http://schemas.microsoft.com/office/powerpoint/2010/main" val="4007307687"/>
              </p:ext>
            </p:extLst>
          </p:nvPr>
        </p:nvGraphicFramePr>
        <p:xfrm>
          <a:off x="762000" y="2133600"/>
          <a:ext cx="7620000" cy="2133600"/>
        </p:xfrm>
        <a:graphic>
          <a:graphicData uri="http://schemas.openxmlformats.org/drawingml/2006/table">
            <a:tbl>
              <a:tblPr>
                <a:tableStyleId>{5C22544A-7EE6-4342-B048-85BDC9FD1C3A}</a:tableStyleId>
              </a:tblPr>
              <a:tblGrid>
                <a:gridCol w="1597394">
                  <a:extLst>
                    <a:ext uri="{9D8B030D-6E8A-4147-A177-3AD203B41FA5}">
                      <a16:colId xmlns:a16="http://schemas.microsoft.com/office/drawing/2014/main" val="993857898"/>
                    </a:ext>
                  </a:extLst>
                </a:gridCol>
                <a:gridCol w="1856431">
                  <a:extLst>
                    <a:ext uri="{9D8B030D-6E8A-4147-A177-3AD203B41FA5}">
                      <a16:colId xmlns:a16="http://schemas.microsoft.com/office/drawing/2014/main" val="3523001001"/>
                    </a:ext>
                  </a:extLst>
                </a:gridCol>
                <a:gridCol w="2018329">
                  <a:extLst>
                    <a:ext uri="{9D8B030D-6E8A-4147-A177-3AD203B41FA5}">
                      <a16:colId xmlns:a16="http://schemas.microsoft.com/office/drawing/2014/main" val="2143397121"/>
                    </a:ext>
                  </a:extLst>
                </a:gridCol>
                <a:gridCol w="2147846">
                  <a:extLst>
                    <a:ext uri="{9D8B030D-6E8A-4147-A177-3AD203B41FA5}">
                      <a16:colId xmlns:a16="http://schemas.microsoft.com/office/drawing/2014/main" val="3943327846"/>
                    </a:ext>
                  </a:extLst>
                </a:gridCol>
              </a:tblGrid>
              <a:tr h="304800">
                <a:tc>
                  <a:txBody>
                    <a:bodyPr/>
                    <a:lstStyle/>
                    <a:p>
                      <a:pPr algn="l" fontAlgn="b"/>
                      <a:r>
                        <a:rPr lang="en-US" sz="1200" b="1" u="none" strike="noStrike" dirty="0">
                          <a:effectLst/>
                        </a:rPr>
                        <a:t>Calls for Service</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 </a:t>
                      </a:r>
                      <a:endParaRPr lang="en-US" sz="1200" b="0" i="0" u="none" strike="noStrike">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4250868963"/>
                  </a:ext>
                </a:extLst>
              </a:tr>
              <a:tr h="304800">
                <a:tc>
                  <a:txBody>
                    <a:bodyPr/>
                    <a:lstStyle/>
                    <a:p>
                      <a:pPr algn="l" fontAlgn="b"/>
                      <a:r>
                        <a:rPr lang="en-US" sz="1200" u="none" strike="noStrike" dirty="0">
                          <a:effectLst/>
                        </a:rPr>
                        <a:t>Animal Control</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Code Enforcement</a:t>
                      </a:r>
                      <a:endParaRPr lang="en-US" sz="1200" b="0" i="0" u="none" strike="noStrike">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a:effectLst/>
                        </a:rPr>
                        <a:t>Traffic Enforcement</a:t>
                      </a:r>
                      <a:endParaRPr lang="en-US" sz="1200" b="0" i="0" u="none" strike="noStrike">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Total Calls for Service</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887307477"/>
                  </a:ext>
                </a:extLst>
              </a:tr>
              <a:tr h="304800">
                <a:tc>
                  <a:txBody>
                    <a:bodyPr/>
                    <a:lstStyle/>
                    <a:p>
                      <a:pPr algn="r" fontAlgn="b"/>
                      <a:r>
                        <a:rPr lang="en-US" sz="1200" b="1" u="none" strike="noStrike" dirty="0">
                          <a:effectLst/>
                        </a:rPr>
                        <a:t>48</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69</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37</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154</a:t>
                      </a:r>
                      <a:endParaRPr lang="en-US" sz="1200" b="1"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534153286"/>
                  </a:ext>
                </a:extLst>
              </a:tr>
              <a:tr h="304800">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73381812"/>
                  </a:ext>
                </a:extLst>
              </a:tr>
              <a:tr h="304800">
                <a:tc>
                  <a:txBody>
                    <a:bodyPr/>
                    <a:lstStyle/>
                    <a:p>
                      <a:pPr algn="l" fontAlgn="b"/>
                      <a:r>
                        <a:rPr lang="en-US" sz="1200" b="1" u="none" strike="noStrike" dirty="0">
                          <a:effectLst/>
                        </a:rPr>
                        <a:t>Citations</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 </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879315110"/>
                  </a:ext>
                </a:extLst>
              </a:tr>
              <a:tr h="304800">
                <a:tc>
                  <a:txBody>
                    <a:bodyPr/>
                    <a:lstStyle/>
                    <a:p>
                      <a:pPr algn="l" fontAlgn="b"/>
                      <a:r>
                        <a:rPr lang="en-US" sz="1200" u="none" strike="noStrike" dirty="0">
                          <a:effectLst/>
                        </a:rPr>
                        <a:t>Animal Control</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Code Enforcement</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Traffic Enforcement</a:t>
                      </a:r>
                      <a:endParaRPr lang="en-US" sz="1200" b="0" i="0" u="none" strike="noStrike" dirty="0">
                        <a:solidFill>
                          <a:srgbClr val="000000"/>
                        </a:solidFill>
                        <a:effectLst/>
                        <a:latin typeface="Broadway" panose="04040905080B02020502" pitchFamily="82" charset="0"/>
                      </a:endParaRPr>
                    </a:p>
                  </a:txBody>
                  <a:tcPr marL="9525" marR="9525" marT="9525" marB="0" anchor="b"/>
                </a:tc>
                <a:tc>
                  <a:txBody>
                    <a:bodyPr/>
                    <a:lstStyle/>
                    <a:p>
                      <a:pPr algn="l" fontAlgn="b"/>
                      <a:r>
                        <a:rPr lang="en-US" sz="1200" u="none" strike="noStrike" dirty="0">
                          <a:effectLst/>
                        </a:rPr>
                        <a:t>Total Citations</a:t>
                      </a:r>
                      <a:endParaRPr lang="en-US" sz="1200" b="0"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2844152612"/>
                  </a:ext>
                </a:extLst>
              </a:tr>
              <a:tr h="304800">
                <a:tc>
                  <a:txBody>
                    <a:bodyPr/>
                    <a:lstStyle/>
                    <a:p>
                      <a:pPr algn="r" fontAlgn="b"/>
                      <a:r>
                        <a:rPr lang="en-US" sz="1200" b="1" u="none" strike="noStrike" dirty="0">
                          <a:effectLst/>
                        </a:rPr>
                        <a:t>10</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4</a:t>
                      </a:r>
                      <a:endParaRPr lang="en-US" sz="1200" b="1" i="0" u="none" strike="noStrike" dirty="0">
                        <a:solidFill>
                          <a:srgbClr val="000000"/>
                        </a:solidFill>
                        <a:effectLst/>
                        <a:latin typeface="Broadway" panose="04040905080B02020502" pitchFamily="82" charset="0"/>
                      </a:endParaRPr>
                    </a:p>
                  </a:txBody>
                  <a:tcPr marL="9525" marR="9525" marT="9525" marB="0" anchor="b"/>
                </a:tc>
                <a:tc>
                  <a:txBody>
                    <a:bodyPr/>
                    <a:lstStyle/>
                    <a:p>
                      <a:pPr algn="r" fontAlgn="b"/>
                      <a:r>
                        <a:rPr lang="en-US" sz="1200" b="1" u="none" strike="noStrike" dirty="0">
                          <a:effectLst/>
                        </a:rPr>
                        <a:t>15</a:t>
                      </a:r>
                      <a:endParaRPr lang="en-US" sz="1200" b="1" i="0" u="none" strike="noStrike" dirty="0">
                        <a:solidFill>
                          <a:srgbClr val="000000"/>
                        </a:solidFill>
                        <a:effectLst/>
                        <a:latin typeface="Broadway" panose="04040905080B02020502" pitchFamily="82" charset="0"/>
                      </a:endParaRPr>
                    </a:p>
                  </a:txBody>
                  <a:tcPr marL="9525" marR="9525" marT="9525" marB="0" anchor="b"/>
                </a:tc>
                <a:extLst>
                  <a:ext uri="{0D108BD9-81ED-4DB2-BD59-A6C34878D82A}">
                    <a16:rowId xmlns:a16="http://schemas.microsoft.com/office/drawing/2014/main" val="3951797488"/>
                  </a:ext>
                </a:extLst>
              </a:tr>
            </a:tbl>
          </a:graphicData>
        </a:graphic>
      </p:graphicFrame>
    </p:spTree>
    <p:extLst>
      <p:ext uri="{BB962C8B-B14F-4D97-AF65-F5344CB8AC3E}">
        <p14:creationId xmlns:p14="http://schemas.microsoft.com/office/powerpoint/2010/main" val="3293293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CE488F-0D01-256B-7E96-E6FE2477824D}"/>
              </a:ext>
            </a:extLst>
          </p:cNvPr>
          <p:cNvSpPr txBox="1"/>
          <p:nvPr/>
        </p:nvSpPr>
        <p:spPr>
          <a:xfrm>
            <a:off x="3276600" y="457200"/>
            <a:ext cx="2971800" cy="369332"/>
          </a:xfrm>
          <a:prstGeom prst="rect">
            <a:avLst/>
          </a:prstGeom>
          <a:noFill/>
        </p:spPr>
        <p:txBody>
          <a:bodyPr wrap="square" rtlCol="0">
            <a:spAutoFit/>
          </a:bodyPr>
          <a:lstStyle/>
          <a:p>
            <a:r>
              <a:rPr lang="en-US" dirty="0">
                <a:latin typeface="Bahnschrift Light" panose="020B0502040204020203" pitchFamily="34" charset="0"/>
              </a:rPr>
              <a:t>Three Months in Review</a:t>
            </a:r>
          </a:p>
        </p:txBody>
      </p:sp>
      <p:graphicFrame>
        <p:nvGraphicFramePr>
          <p:cNvPr id="6" name="Table 5">
            <a:extLst>
              <a:ext uri="{FF2B5EF4-FFF2-40B4-BE49-F238E27FC236}">
                <a16:creationId xmlns:a16="http://schemas.microsoft.com/office/drawing/2014/main" id="{77587464-917B-E4AD-E785-7E9CE48E04D7}"/>
              </a:ext>
            </a:extLst>
          </p:cNvPr>
          <p:cNvGraphicFramePr>
            <a:graphicFrameLocks noGrp="1"/>
          </p:cNvGraphicFramePr>
          <p:nvPr>
            <p:extLst>
              <p:ext uri="{D42A27DB-BD31-4B8C-83A1-F6EECF244321}">
                <p14:modId xmlns:p14="http://schemas.microsoft.com/office/powerpoint/2010/main" val="2284216154"/>
              </p:ext>
            </p:extLst>
          </p:nvPr>
        </p:nvGraphicFramePr>
        <p:xfrm>
          <a:off x="533400" y="1028700"/>
          <a:ext cx="8077200" cy="4800600"/>
        </p:xfrm>
        <a:graphic>
          <a:graphicData uri="http://schemas.openxmlformats.org/drawingml/2006/table">
            <a:tbl>
              <a:tblPr/>
              <a:tblGrid>
                <a:gridCol w="3749145">
                  <a:extLst>
                    <a:ext uri="{9D8B030D-6E8A-4147-A177-3AD203B41FA5}">
                      <a16:colId xmlns:a16="http://schemas.microsoft.com/office/drawing/2014/main" val="3688284392"/>
                    </a:ext>
                  </a:extLst>
                </a:gridCol>
                <a:gridCol w="1185391">
                  <a:extLst>
                    <a:ext uri="{9D8B030D-6E8A-4147-A177-3AD203B41FA5}">
                      <a16:colId xmlns:a16="http://schemas.microsoft.com/office/drawing/2014/main" val="1613692504"/>
                    </a:ext>
                  </a:extLst>
                </a:gridCol>
                <a:gridCol w="1516198">
                  <a:extLst>
                    <a:ext uri="{9D8B030D-6E8A-4147-A177-3AD203B41FA5}">
                      <a16:colId xmlns:a16="http://schemas.microsoft.com/office/drawing/2014/main" val="3365590194"/>
                    </a:ext>
                  </a:extLst>
                </a:gridCol>
                <a:gridCol w="1626466">
                  <a:extLst>
                    <a:ext uri="{9D8B030D-6E8A-4147-A177-3AD203B41FA5}">
                      <a16:colId xmlns:a16="http://schemas.microsoft.com/office/drawing/2014/main" val="2537719354"/>
                    </a:ext>
                  </a:extLst>
                </a:gridCol>
              </a:tblGrid>
              <a:tr h="480060">
                <a:tc>
                  <a:txBody>
                    <a:bodyPr/>
                    <a:lstStyle/>
                    <a:p>
                      <a:pPr algn="l" fontAlgn="b"/>
                      <a:r>
                        <a:rPr lang="en-US"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April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Calibri" panose="020F0502020204030204" pitchFamily="34" charset="0"/>
                        </a:rPr>
                        <a:t>June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826559"/>
                  </a:ext>
                </a:extLst>
              </a:tr>
              <a:tr h="480060">
                <a:tc>
                  <a:txBody>
                    <a:bodyPr/>
                    <a:lstStyle/>
                    <a:p>
                      <a:pPr algn="l" fontAlgn="b"/>
                      <a:r>
                        <a:rPr lang="en-US" sz="1100" b="1" i="0" u="none" strike="noStrike">
                          <a:solidFill>
                            <a:srgbClr val="000000"/>
                          </a:solidFill>
                          <a:effectLst/>
                          <a:latin typeface="Calibri" panose="020F0502020204030204" pitchFamily="34" charset="0"/>
                        </a:rPr>
                        <a:t>Calls for Service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165675"/>
                  </a:ext>
                </a:extLst>
              </a:tr>
              <a:tr h="480060">
                <a:tc>
                  <a:txBody>
                    <a:bodyPr/>
                    <a:lstStyle/>
                    <a:p>
                      <a:pPr algn="l" fontAlgn="b"/>
                      <a:r>
                        <a:rPr lang="en-US" sz="1100" b="1" i="0" u="none" strike="noStrike">
                          <a:solidFill>
                            <a:srgbClr val="000000"/>
                          </a:solidFill>
                          <a:effectLst/>
                          <a:latin typeface="Calibri" panose="020F0502020204030204" pitchFamily="34" charset="0"/>
                        </a:rPr>
                        <a:t>On View Calls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246367"/>
                  </a:ext>
                </a:extLst>
              </a:tr>
              <a:tr h="480060">
                <a:tc>
                  <a:txBody>
                    <a:bodyPr/>
                    <a:lstStyle/>
                    <a:p>
                      <a:pPr algn="l" fontAlgn="b"/>
                      <a:r>
                        <a:rPr lang="en-US" sz="1100" b="1" i="0" u="none" strike="noStrike">
                          <a:solidFill>
                            <a:srgbClr val="000000"/>
                          </a:solidFill>
                          <a:effectLst/>
                          <a:latin typeface="Calibri" panose="020F0502020204030204" pitchFamily="34" charset="0"/>
                        </a:rPr>
                        <a:t>UCR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6922503"/>
                  </a:ext>
                </a:extLst>
              </a:tr>
              <a:tr h="480060">
                <a:tc>
                  <a:txBody>
                    <a:bodyPr/>
                    <a:lstStyle/>
                    <a:p>
                      <a:pPr algn="l" fontAlgn="b"/>
                      <a:r>
                        <a:rPr lang="en-US" sz="1100" b="1" i="0" u="none" strike="noStrike">
                          <a:solidFill>
                            <a:srgbClr val="000000"/>
                          </a:solidFill>
                          <a:effectLst/>
                          <a:latin typeface="Calibri" panose="020F0502020204030204" pitchFamily="34" charset="0"/>
                        </a:rPr>
                        <a:t>Adult Arrests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555018"/>
                  </a:ext>
                </a:extLst>
              </a:tr>
              <a:tr h="480060">
                <a:tc>
                  <a:txBody>
                    <a:bodyPr/>
                    <a:lstStyle/>
                    <a:p>
                      <a:pPr algn="l" fontAlgn="b"/>
                      <a:r>
                        <a:rPr lang="en-US" sz="1100" b="1" i="0" u="none" strike="noStrike">
                          <a:solidFill>
                            <a:srgbClr val="000000"/>
                          </a:solidFill>
                          <a:effectLst/>
                          <a:latin typeface="Calibri" panose="020F0502020204030204" pitchFamily="34" charset="0"/>
                        </a:rPr>
                        <a:t>JV Arrests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834391"/>
                  </a:ext>
                </a:extLst>
              </a:tr>
              <a:tr h="480060">
                <a:tc>
                  <a:txBody>
                    <a:bodyPr/>
                    <a:lstStyle/>
                    <a:p>
                      <a:pPr algn="l" fontAlgn="b"/>
                      <a:r>
                        <a:rPr lang="en-US" sz="1100" b="1" i="0" u="none" strike="noStrike">
                          <a:solidFill>
                            <a:srgbClr val="000000"/>
                          </a:solidFill>
                          <a:effectLst/>
                          <a:latin typeface="Calibri" panose="020F0502020204030204" pitchFamily="34" charset="0"/>
                        </a:rPr>
                        <a:t>Citations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04210"/>
                  </a:ext>
                </a:extLst>
              </a:tr>
              <a:tr h="480060">
                <a:tc>
                  <a:txBody>
                    <a:bodyPr/>
                    <a:lstStyle/>
                    <a:p>
                      <a:pPr algn="l" fontAlgn="b"/>
                      <a:r>
                        <a:rPr lang="en-US" sz="1100" b="1" i="0" u="none" strike="noStrike">
                          <a:solidFill>
                            <a:srgbClr val="000000"/>
                          </a:solidFill>
                          <a:effectLst/>
                          <a:latin typeface="Calibri" panose="020F0502020204030204" pitchFamily="34" charset="0"/>
                        </a:rPr>
                        <a:t>Warnings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087778"/>
                  </a:ext>
                </a:extLst>
              </a:tr>
              <a:tr h="480060">
                <a:tc>
                  <a:txBody>
                    <a:bodyPr/>
                    <a:lstStyle/>
                    <a:p>
                      <a:pPr algn="l" fontAlgn="b"/>
                      <a:r>
                        <a:rPr lang="en-US" sz="1100" b="1" i="0" u="none" strike="noStrike">
                          <a:solidFill>
                            <a:srgbClr val="000000"/>
                          </a:solidFill>
                          <a:effectLst/>
                          <a:latin typeface="Calibri" panose="020F0502020204030204" pitchFamily="34" charset="0"/>
                        </a:rPr>
                        <a:t>DUI's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892081"/>
                  </a:ext>
                </a:extLst>
              </a:tr>
              <a:tr h="480060">
                <a:tc>
                  <a:txBody>
                    <a:bodyPr/>
                    <a:lstStyle/>
                    <a:p>
                      <a:pPr algn="l" fontAlgn="b"/>
                      <a:r>
                        <a:rPr lang="en-US" sz="1100" b="1" i="0" u="none" strike="noStrike">
                          <a:solidFill>
                            <a:srgbClr val="000000"/>
                          </a:solidFill>
                          <a:effectLst/>
                          <a:latin typeface="Calibri" panose="020F0502020204030204" pitchFamily="34" charset="0"/>
                        </a:rPr>
                        <a:t>Accidents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978874"/>
                  </a:ext>
                </a:extLst>
              </a:tr>
            </a:tbl>
          </a:graphicData>
        </a:graphic>
      </p:graphicFrame>
    </p:spTree>
    <p:extLst>
      <p:ext uri="{BB962C8B-B14F-4D97-AF65-F5344CB8AC3E}">
        <p14:creationId xmlns:p14="http://schemas.microsoft.com/office/powerpoint/2010/main" val="2045088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178099877"/>
              </p:ext>
            </p:extLst>
          </p:nvPr>
        </p:nvGraphicFramePr>
        <p:xfrm>
          <a:off x="2057400" y="1415316"/>
          <a:ext cx="4953000" cy="3022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971800" y="1295400"/>
            <a:ext cx="2667000" cy="1631216"/>
          </a:xfrm>
          <a:prstGeom prst="rect">
            <a:avLst/>
          </a:prstGeom>
          <a:noFill/>
        </p:spPr>
        <p:txBody>
          <a:bodyPr wrap="square" rtlCol="0">
            <a:spAutoFit/>
          </a:bodyPr>
          <a:lstStyle/>
          <a:p>
            <a:pPr algn="ctr"/>
            <a:r>
              <a:rPr lang="en-US" sz="3600" dirty="0">
                <a:solidFill>
                  <a:schemeClr val="accent3">
                    <a:lumMod val="75000"/>
                  </a:schemeClr>
                </a:solidFill>
                <a:latin typeface="Broadway" panose="04040905080B02020502" pitchFamily="82" charset="0"/>
              </a:rPr>
              <a:t>	</a:t>
            </a:r>
            <a:r>
              <a:rPr lang="en-US" sz="3200" dirty="0">
                <a:solidFill>
                  <a:schemeClr val="accent3">
                    <a:lumMod val="75000"/>
                  </a:schemeClr>
                </a:solidFill>
                <a:latin typeface="Broadway" panose="04040905080B02020502" pitchFamily="82" charset="0"/>
              </a:rPr>
              <a:t>Deaths			</a:t>
            </a:r>
          </a:p>
        </p:txBody>
      </p:sp>
      <p:sp>
        <p:nvSpPr>
          <p:cNvPr id="3" name="TextBox 2"/>
          <p:cNvSpPr txBox="1"/>
          <p:nvPr/>
        </p:nvSpPr>
        <p:spPr>
          <a:xfrm>
            <a:off x="3200400" y="2120533"/>
            <a:ext cx="3286126"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accent3">
                    <a:lumMod val="75000"/>
                  </a:schemeClr>
                </a:solidFill>
                <a:latin typeface="Broadway" panose="04040905080B02020502" pitchFamily="82" charset="0"/>
              </a:rPr>
              <a:t>Attended 1	</a:t>
            </a:r>
          </a:p>
          <a:p>
            <a:pPr marL="285750" indent="-285750">
              <a:buFont typeface="Arial" panose="020B0604020202020204" pitchFamily="34" charset="0"/>
              <a:buChar char="•"/>
            </a:pPr>
            <a:r>
              <a:rPr lang="en-US" sz="2800" dirty="0">
                <a:solidFill>
                  <a:schemeClr val="accent3">
                    <a:lumMod val="75000"/>
                  </a:schemeClr>
                </a:solidFill>
                <a:latin typeface="Broadway" panose="04040905080B02020502" pitchFamily="82" charset="0"/>
              </a:rPr>
              <a:t>Unattended 3</a:t>
            </a:r>
          </a:p>
        </p:txBody>
      </p:sp>
    </p:spTree>
    <p:extLst>
      <p:ext uri="{BB962C8B-B14F-4D97-AF65-F5344CB8AC3E}">
        <p14:creationId xmlns:p14="http://schemas.microsoft.com/office/powerpoint/2010/main" val="357103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10F3DC-E11B-487B-9D30-F909FF1EF6CF}"/>
              </a:ext>
            </a:extLst>
          </p:cNvPr>
          <p:cNvSpPr txBox="1"/>
          <p:nvPr/>
        </p:nvSpPr>
        <p:spPr>
          <a:xfrm>
            <a:off x="2362200" y="420058"/>
            <a:ext cx="5029200" cy="369332"/>
          </a:xfrm>
          <a:prstGeom prst="rect">
            <a:avLst/>
          </a:prstGeom>
          <a:noFill/>
        </p:spPr>
        <p:txBody>
          <a:bodyPr wrap="square" rtlCol="0">
            <a:spAutoFit/>
          </a:bodyPr>
          <a:lstStyle/>
          <a:p>
            <a:r>
              <a:rPr lang="en-US" dirty="0"/>
              <a:t>All Property Crimes Reports July 2022</a:t>
            </a:r>
          </a:p>
        </p:txBody>
      </p:sp>
      <p:pic>
        <p:nvPicPr>
          <p:cNvPr id="3" name="Picture 2" descr="Map&#10;&#10;Description automatically generated">
            <a:extLst>
              <a:ext uri="{FF2B5EF4-FFF2-40B4-BE49-F238E27FC236}">
                <a16:creationId xmlns:a16="http://schemas.microsoft.com/office/drawing/2014/main" id="{C9495C35-B108-5AEF-FEAF-AB1573C7B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90600"/>
            <a:ext cx="6733309" cy="5181600"/>
          </a:xfrm>
          <a:prstGeom prst="rect">
            <a:avLst/>
          </a:prstGeom>
        </p:spPr>
      </p:pic>
    </p:spTree>
    <p:extLst>
      <p:ext uri="{BB962C8B-B14F-4D97-AF65-F5344CB8AC3E}">
        <p14:creationId xmlns:p14="http://schemas.microsoft.com/office/powerpoint/2010/main" val="1588952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8A3753-580B-AED1-9537-570AD4037913}"/>
              </a:ext>
            </a:extLst>
          </p:cNvPr>
          <p:cNvSpPr txBox="1"/>
          <p:nvPr/>
        </p:nvSpPr>
        <p:spPr>
          <a:xfrm>
            <a:off x="2667000" y="457200"/>
            <a:ext cx="4572000" cy="369332"/>
          </a:xfrm>
          <a:prstGeom prst="rect">
            <a:avLst/>
          </a:prstGeom>
          <a:noFill/>
        </p:spPr>
        <p:txBody>
          <a:bodyPr wrap="square">
            <a:spAutoFit/>
          </a:bodyPr>
          <a:lstStyle/>
          <a:p>
            <a:r>
              <a:rPr lang="en-US" dirty="0"/>
              <a:t>All Citations Issued July 2022</a:t>
            </a:r>
          </a:p>
        </p:txBody>
      </p:sp>
      <p:pic>
        <p:nvPicPr>
          <p:cNvPr id="3" name="Picture 2">
            <a:extLst>
              <a:ext uri="{FF2B5EF4-FFF2-40B4-BE49-F238E27FC236}">
                <a16:creationId xmlns:a16="http://schemas.microsoft.com/office/drawing/2014/main" id="{AADC3DC2-E56C-01E6-C0C9-A9ACCEA1C941}"/>
              </a:ext>
            </a:extLst>
          </p:cNvPr>
          <p:cNvPicPr>
            <a:picLocks noChangeAspect="1"/>
          </p:cNvPicPr>
          <p:nvPr/>
        </p:nvPicPr>
        <p:blipFill>
          <a:blip r:embed="rId2"/>
          <a:stretch>
            <a:fillRect/>
          </a:stretch>
        </p:blipFill>
        <p:spPr>
          <a:xfrm>
            <a:off x="731971" y="1157287"/>
            <a:ext cx="7508608" cy="4543425"/>
          </a:xfrm>
          <a:prstGeom prst="rect">
            <a:avLst/>
          </a:prstGeom>
        </p:spPr>
      </p:pic>
    </p:spTree>
    <p:extLst>
      <p:ext uri="{BB962C8B-B14F-4D97-AF65-F5344CB8AC3E}">
        <p14:creationId xmlns:p14="http://schemas.microsoft.com/office/powerpoint/2010/main" val="635251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1059" name="Picture 1030">
            <a:extLst>
              <a:ext uri="{FF2B5EF4-FFF2-40B4-BE49-F238E27FC236}">
                <a16:creationId xmlns:a16="http://schemas.microsoft.com/office/drawing/2014/main" id="{D79C3282-E720-4BB2-B0BD-7D9DA77ADCC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1618" cy="6856214"/>
          </a:xfrm>
          <a:prstGeom prst="rect">
            <a:avLst/>
          </a:prstGeom>
        </p:spPr>
      </p:pic>
      <p:cxnSp>
        <p:nvCxnSpPr>
          <p:cNvPr id="1060" name="Straight Connector 1032">
            <a:extLst>
              <a:ext uri="{FF2B5EF4-FFF2-40B4-BE49-F238E27FC236}">
                <a16:creationId xmlns:a16="http://schemas.microsoft.com/office/drawing/2014/main" id="{73D32174-6B53-421A-8121-B1CCCD54C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grpSp>
        <p:nvGrpSpPr>
          <p:cNvPr id="1061" name="Group 1034">
            <a:extLst>
              <a:ext uri="{FF2B5EF4-FFF2-40B4-BE49-F238E27FC236}">
                <a16:creationId xmlns:a16="http://schemas.microsoft.com/office/drawing/2014/main" id="{710AD543-ADCD-4558-A306-DC36DE72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1" y="0"/>
            <a:ext cx="9141618" cy="6858000"/>
            <a:chOff x="1588" y="0"/>
            <a:chExt cx="12188825" cy="6858000"/>
          </a:xfrm>
        </p:grpSpPr>
        <p:sp useBgFill="1">
          <p:nvSpPr>
            <p:cNvPr id="1036" name="Rectangle 1035">
              <a:extLst>
                <a:ext uri="{FF2B5EF4-FFF2-40B4-BE49-F238E27FC236}">
                  <a16:creationId xmlns:a16="http://schemas.microsoft.com/office/drawing/2014/main" id="{8CDCB454-A988-4455-9A5E-46057F70C4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88"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2" name="Picture 1036">
              <a:extLst>
                <a:ext uri="{FF2B5EF4-FFF2-40B4-BE49-F238E27FC236}">
                  <a16:creationId xmlns:a16="http://schemas.microsoft.com/office/drawing/2014/main" id="{B7C3123F-E9BB-46D3-9400-E6AD761BEFD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grpSp>
      <p:sp>
        <p:nvSpPr>
          <p:cNvPr id="8" name="TextBox 7">
            <a:extLst>
              <a:ext uri="{FF2B5EF4-FFF2-40B4-BE49-F238E27FC236}">
                <a16:creationId xmlns:a16="http://schemas.microsoft.com/office/drawing/2014/main" id="{F4ED80BA-7191-662E-32D5-FA3342EDB529}"/>
              </a:ext>
            </a:extLst>
          </p:cNvPr>
          <p:cNvSpPr txBox="1"/>
          <p:nvPr/>
        </p:nvSpPr>
        <p:spPr>
          <a:xfrm>
            <a:off x="877923" y="982132"/>
            <a:ext cx="3420801" cy="1416721"/>
          </a:xfrm>
          <a:prstGeom prst="rect">
            <a:avLst/>
          </a:prstGeom>
        </p:spPr>
        <p:txBody>
          <a:bodyPr vert="horz" lIns="91440" tIns="45720" rIns="91440" bIns="45720" rtlCol="0" anchor="ctr">
            <a:normAutofit/>
          </a:bodyPr>
          <a:lstStyle/>
          <a:p>
            <a:pPr algn="ctr" defTabSz="457200">
              <a:lnSpc>
                <a:spcPct val="90000"/>
              </a:lnSpc>
              <a:spcAft>
                <a:spcPts val="600"/>
              </a:spcAft>
            </a:pPr>
            <a:r>
              <a:rPr lang="en-US" sz="3200" b="1">
                <a:ln w="3175" cmpd="sng">
                  <a:noFill/>
                </a:ln>
                <a:solidFill>
                  <a:schemeClr val="tx1">
                    <a:lumMod val="85000"/>
                    <a:lumOff val="15000"/>
                  </a:schemeClr>
                </a:solidFill>
                <a:latin typeface="+mj-lt"/>
                <a:ea typeface="+mj-ea"/>
                <a:cs typeface="+mj-cs"/>
              </a:rPr>
              <a:t>Food, Family &amp; Fun with First Responders</a:t>
            </a:r>
          </a:p>
        </p:txBody>
      </p:sp>
      <p:cxnSp>
        <p:nvCxnSpPr>
          <p:cNvPr id="1063" name="Straight Connector 1038">
            <a:extLst>
              <a:ext uri="{FF2B5EF4-FFF2-40B4-BE49-F238E27FC236}">
                <a16:creationId xmlns:a16="http://schemas.microsoft.com/office/drawing/2014/main" id="{0A5F5ABC-E415-45D2-90F3-060879175B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9563" y="2400639"/>
            <a:ext cx="301752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BAC29EC6-F1A3-87EC-35FE-840E257CAC84}"/>
              </a:ext>
            </a:extLst>
          </p:cNvPr>
          <p:cNvSpPr txBox="1"/>
          <p:nvPr/>
        </p:nvSpPr>
        <p:spPr>
          <a:xfrm>
            <a:off x="875538" y="2556932"/>
            <a:ext cx="3425571" cy="3318936"/>
          </a:xfrm>
          <a:prstGeom prst="rect">
            <a:avLst/>
          </a:prstGeom>
        </p:spPr>
        <p:txBody>
          <a:bodyPr vert="horz" lIns="91440" tIns="45720" rIns="91440" bIns="45720" rtlCol="0" anchor="t">
            <a:normAutofit/>
          </a:bodyPr>
          <a:lstStyle/>
          <a:p>
            <a:pPr defTabSz="457200">
              <a:spcBef>
                <a:spcPct val="20000"/>
              </a:spcBef>
              <a:spcAft>
                <a:spcPts val="600"/>
              </a:spcAft>
              <a:buClr>
                <a:schemeClr val="accent1"/>
              </a:buClr>
              <a:buSzPct val="115000"/>
              <a:buFont typeface="Arial"/>
              <a:buChar char="•"/>
            </a:pPr>
            <a:r>
              <a:rPr lang="en-US" sz="1600" dirty="0">
                <a:solidFill>
                  <a:schemeClr val="tx1">
                    <a:lumMod val="85000"/>
                    <a:lumOff val="15000"/>
                  </a:schemeClr>
                </a:solidFill>
                <a:latin typeface="+mn-lt"/>
                <a:cs typeface="+mn-cs"/>
              </a:rPr>
              <a:t>On July 16, 2022, CHPD along with Unified Fire Authority and Autism Council of Utah hosted an event for the community. They had food, games and lots of interaction with the first responders of Cottonwood Heights.</a:t>
            </a:r>
          </a:p>
          <a:p>
            <a:pPr defTabSz="457200">
              <a:spcBef>
                <a:spcPct val="20000"/>
              </a:spcBef>
              <a:spcAft>
                <a:spcPts val="600"/>
              </a:spcAft>
              <a:buClr>
                <a:schemeClr val="accent1"/>
              </a:buClr>
              <a:buSzPct val="115000"/>
              <a:buFont typeface="Arial"/>
              <a:buChar char="•"/>
            </a:pPr>
            <a:endParaRPr lang="en-US" sz="1600" dirty="0">
              <a:solidFill>
                <a:schemeClr val="tx1">
                  <a:lumMod val="85000"/>
                  <a:lumOff val="15000"/>
                </a:schemeClr>
              </a:solidFill>
              <a:latin typeface="+mn-lt"/>
              <a:cs typeface="+mn-cs"/>
            </a:endParaRPr>
          </a:p>
        </p:txBody>
      </p:sp>
      <p:sp>
        <p:nvSpPr>
          <p:cNvPr id="1064" name="Rectangle 1040">
            <a:extLst>
              <a:ext uri="{FF2B5EF4-FFF2-40B4-BE49-F238E27FC236}">
                <a16:creationId xmlns:a16="http://schemas.microsoft.com/office/drawing/2014/main" id="{F2E8329C-E7B4-474D-9E5A-A5333051A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531" y="1087821"/>
            <a:ext cx="1866396" cy="2227885"/>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people sitting at tables&#10;&#10;Description automatically generated with medium confidence">
            <a:extLst>
              <a:ext uri="{FF2B5EF4-FFF2-40B4-BE49-F238E27FC236}">
                <a16:creationId xmlns:a16="http://schemas.microsoft.com/office/drawing/2014/main" id="{C2709251-0110-551B-DDC1-00001D6B7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8650" y="1601063"/>
            <a:ext cx="1617265" cy="1212948"/>
          </a:xfrm>
          <a:prstGeom prst="rect">
            <a:avLst/>
          </a:prstGeom>
        </p:spPr>
      </p:pic>
      <p:sp>
        <p:nvSpPr>
          <p:cNvPr id="1065" name="Rectangle 1042">
            <a:extLst>
              <a:ext uri="{FF2B5EF4-FFF2-40B4-BE49-F238E27FC236}">
                <a16:creationId xmlns:a16="http://schemas.microsoft.com/office/drawing/2014/main" id="{14686793-3C0F-461D-83AA-DCAAA81C3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1614" y="1087821"/>
            <a:ext cx="1680425" cy="2226099"/>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in page">
            <a:extLst>
              <a:ext uri="{FF2B5EF4-FFF2-40B4-BE49-F238E27FC236}">
                <a16:creationId xmlns:a16="http://schemas.microsoft.com/office/drawing/2014/main" id="{CBDE274F-0EC3-34CC-EB62-E48B8CBE54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75627" y="1606663"/>
            <a:ext cx="1436236" cy="1201748"/>
          </a:xfrm>
          <a:prstGeom prst="rect">
            <a:avLst/>
          </a:prstGeom>
          <a:noFill/>
          <a:extLst>
            <a:ext uri="{909E8E84-426E-40DD-AFC4-6F175D3DCCD1}">
              <a14:hiddenFill xmlns:a14="http://schemas.microsoft.com/office/drawing/2010/main">
                <a:solidFill>
                  <a:srgbClr val="FFFFFF"/>
                </a:solidFill>
              </a14:hiddenFill>
            </a:ext>
          </a:extLst>
        </p:spPr>
      </p:pic>
      <p:sp>
        <p:nvSpPr>
          <p:cNvPr id="1066" name="Rectangle 1044">
            <a:extLst>
              <a:ext uri="{FF2B5EF4-FFF2-40B4-BE49-F238E27FC236}">
                <a16:creationId xmlns:a16="http://schemas.microsoft.com/office/drawing/2014/main" id="{60E23ACF-C7AE-4257-B496-88DD59540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531" y="3486394"/>
            <a:ext cx="1866396"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sitting around a table&#10;&#10;Description automatically generated">
            <a:extLst>
              <a:ext uri="{FF2B5EF4-FFF2-40B4-BE49-F238E27FC236}">
                <a16:creationId xmlns:a16="http://schemas.microsoft.com/office/drawing/2014/main" id="{BB2952DE-82AD-F126-A8A8-7B8534C161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8650" y="4032529"/>
            <a:ext cx="1617265" cy="1212948"/>
          </a:xfrm>
          <a:prstGeom prst="rect">
            <a:avLst/>
          </a:prstGeom>
        </p:spPr>
      </p:pic>
      <p:sp>
        <p:nvSpPr>
          <p:cNvPr id="1067" name="Rectangle 1046">
            <a:extLst>
              <a:ext uri="{FF2B5EF4-FFF2-40B4-BE49-F238E27FC236}">
                <a16:creationId xmlns:a16="http://schemas.microsoft.com/office/drawing/2014/main" id="{A6AB14E5-8DDC-4AE6-B29D-48BE0B81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1614" y="3486394"/>
            <a:ext cx="1680425" cy="2275588"/>
          </a:xfrm>
          <a:prstGeom prst="rect">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firetruck parked on the side of a road&#10;&#10;Description automatically generated with low confidence">
            <a:extLst>
              <a:ext uri="{FF2B5EF4-FFF2-40B4-BE49-F238E27FC236}">
                <a16:creationId xmlns:a16="http://schemas.microsoft.com/office/drawing/2014/main" id="{94715772-40C6-F64A-3FB5-F260038AC4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75627" y="3681513"/>
            <a:ext cx="1436236" cy="1914981"/>
          </a:xfrm>
          <a:prstGeom prst="rect">
            <a:avLst/>
          </a:prstGeom>
        </p:spPr>
      </p:pic>
    </p:spTree>
    <p:extLst>
      <p:ext uri="{BB962C8B-B14F-4D97-AF65-F5344CB8AC3E}">
        <p14:creationId xmlns:p14="http://schemas.microsoft.com/office/powerpoint/2010/main" val="4062527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duotone>
              <a:prstClr val="black"/>
              <a:schemeClr val="accent2">
                <a:lumMod val="75000"/>
                <a:tint val="45000"/>
                <a:satMod val="400000"/>
              </a:schemeClr>
            </a:duotone>
          </a:blip>
          <a:stretch>
            <a:fillRect/>
          </a:stretch>
        </p:blipFill>
        <p:spPr>
          <a:xfrm>
            <a:off x="1316690" y="155761"/>
            <a:ext cx="6310030" cy="1202952"/>
          </a:xfrm>
          <a:prstGeom prst="rect">
            <a:avLst/>
          </a:prstGeom>
          <a:noFill/>
        </p:spPr>
      </p:pic>
      <p:sp>
        <p:nvSpPr>
          <p:cNvPr id="4" name="TextBox 3">
            <a:extLst>
              <a:ext uri="{FF2B5EF4-FFF2-40B4-BE49-F238E27FC236}">
                <a16:creationId xmlns:a16="http://schemas.microsoft.com/office/drawing/2014/main" id="{9FD627A6-CBC0-4909-977E-435DF63C6F20}"/>
              </a:ext>
            </a:extLst>
          </p:cNvPr>
          <p:cNvSpPr txBox="1"/>
          <p:nvPr/>
        </p:nvSpPr>
        <p:spPr>
          <a:xfrm>
            <a:off x="7467600" y="6206207"/>
            <a:ext cx="1371600" cy="230832"/>
          </a:xfrm>
          <a:prstGeom prst="rect">
            <a:avLst/>
          </a:prstGeom>
          <a:noFill/>
        </p:spPr>
        <p:txBody>
          <a:bodyPr wrap="square" rtlCol="0">
            <a:spAutoFit/>
          </a:bodyPr>
          <a:lstStyle/>
          <a:p>
            <a:r>
              <a:rPr lang="en-US" sz="900" dirty="0">
                <a:latin typeface="Times New Roman" panose="02020603050405020304" pitchFamily="18" charset="0"/>
                <a:cs typeface="Times New Roman" panose="02020603050405020304" pitchFamily="18" charset="0"/>
              </a:rPr>
              <a:t>Courtesy of NCS</a:t>
            </a:r>
          </a:p>
        </p:txBody>
      </p:sp>
      <p:sp>
        <p:nvSpPr>
          <p:cNvPr id="7" name="TextBox 6">
            <a:extLst>
              <a:ext uri="{FF2B5EF4-FFF2-40B4-BE49-F238E27FC236}">
                <a16:creationId xmlns:a16="http://schemas.microsoft.com/office/drawing/2014/main" id="{D906611F-A7E1-8297-BC8F-1A2FA0349ED5}"/>
              </a:ext>
            </a:extLst>
          </p:cNvPr>
          <p:cNvSpPr txBox="1"/>
          <p:nvPr/>
        </p:nvSpPr>
        <p:spPr>
          <a:xfrm>
            <a:off x="2667000" y="766762"/>
            <a:ext cx="4572000" cy="769441"/>
          </a:xfrm>
          <a:prstGeom prst="rect">
            <a:avLst/>
          </a:prstGeom>
          <a:noFill/>
        </p:spPr>
        <p:txBody>
          <a:bodyPr wrap="square">
            <a:spAutoFit/>
          </a:bodyPr>
          <a:lstStyle/>
          <a:p>
            <a:r>
              <a:rPr lang="en-US" sz="4400" dirty="0">
                <a:solidFill>
                  <a:srgbClr val="3393B5"/>
                </a:solidFill>
                <a:latin typeface="Berlin Sans FB Demi" panose="020E0802020502020306" pitchFamily="34" charset="0"/>
              </a:rPr>
              <a:t>Back to School</a:t>
            </a:r>
          </a:p>
        </p:txBody>
      </p:sp>
      <p:sp>
        <p:nvSpPr>
          <p:cNvPr id="8" name="TextBox 7">
            <a:extLst>
              <a:ext uri="{FF2B5EF4-FFF2-40B4-BE49-F238E27FC236}">
                <a16:creationId xmlns:a16="http://schemas.microsoft.com/office/drawing/2014/main" id="{A17FEFB2-FBC6-3CF7-F7BA-451D840A0359}"/>
              </a:ext>
            </a:extLst>
          </p:cNvPr>
          <p:cNvSpPr txBox="1"/>
          <p:nvPr/>
        </p:nvSpPr>
        <p:spPr>
          <a:xfrm>
            <a:off x="533400" y="1482196"/>
            <a:ext cx="3124200" cy="2492990"/>
          </a:xfrm>
          <a:prstGeom prst="rect">
            <a:avLst/>
          </a:prstGeom>
          <a:noFill/>
        </p:spPr>
        <p:txBody>
          <a:bodyPr wrap="square">
            <a:spAutoFit/>
          </a:bodyPr>
          <a:lstStyle/>
          <a:p>
            <a:r>
              <a:rPr lang="en-US" sz="1200" b="1" dirty="0">
                <a:solidFill>
                  <a:srgbClr val="FF6600"/>
                </a:solidFill>
                <a:latin typeface="Times New Roman" panose="02020603050405020304" pitchFamily="18" charset="0"/>
                <a:cs typeface="Times New Roman" panose="02020603050405020304" pitchFamily="18" charset="0"/>
              </a:rPr>
              <a:t>Walking to school </a:t>
            </a:r>
          </a:p>
          <a:p>
            <a:r>
              <a:rPr lang="en-US" sz="1200" dirty="0">
                <a:latin typeface="Times New Roman" panose="02020603050405020304" pitchFamily="18" charset="0"/>
                <a:cs typeface="Times New Roman" panose="02020603050405020304" pitchFamily="18" charset="0"/>
              </a:rPr>
              <a:t>Review your family’s walking safety rules and practice walking to school with your child</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Walk on the sidewalk, if one is available; when on a street with no sidewalk, walk facing the traffic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Before you cross the street, stop and look left, right and left again to see if cars are coming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Make eye contact with drivers before crossing and always cross streets at crosswalks or intersections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Stay alert and avoid distracted walking</a:t>
            </a:r>
          </a:p>
        </p:txBody>
      </p:sp>
      <p:sp>
        <p:nvSpPr>
          <p:cNvPr id="9" name="TextBox 8">
            <a:extLst>
              <a:ext uri="{FF2B5EF4-FFF2-40B4-BE49-F238E27FC236}">
                <a16:creationId xmlns:a16="http://schemas.microsoft.com/office/drawing/2014/main" id="{1676AA4E-F700-705F-AFF4-4D0D22D45590}"/>
              </a:ext>
            </a:extLst>
          </p:cNvPr>
          <p:cNvSpPr txBox="1"/>
          <p:nvPr/>
        </p:nvSpPr>
        <p:spPr>
          <a:xfrm>
            <a:off x="5791200" y="1482196"/>
            <a:ext cx="2693335" cy="2492990"/>
          </a:xfrm>
          <a:prstGeom prst="rect">
            <a:avLst/>
          </a:prstGeom>
          <a:noFill/>
        </p:spPr>
        <p:txBody>
          <a:bodyPr wrap="square">
            <a:spAutoFit/>
          </a:bodyPr>
          <a:lstStyle/>
          <a:p>
            <a:r>
              <a:rPr lang="en-US" sz="1200" b="1" dirty="0">
                <a:solidFill>
                  <a:srgbClr val="FF6600"/>
                </a:solidFill>
                <a:latin typeface="Times New Roman" panose="02020603050405020304" pitchFamily="18" charset="0"/>
                <a:cs typeface="Times New Roman" panose="02020603050405020304" pitchFamily="18" charset="0"/>
              </a:rPr>
              <a:t>Riding a bicycle to school </a:t>
            </a:r>
          </a:p>
          <a:p>
            <a:r>
              <a:rPr lang="en-US" sz="1200" dirty="0">
                <a:latin typeface="Times New Roman" panose="02020603050405020304" pitchFamily="18" charset="0"/>
                <a:cs typeface="Times New Roman" panose="02020603050405020304" pitchFamily="18" charset="0"/>
              </a:rPr>
              <a:t>Teach your child the rules of the road and practice riding the bike route to school with your child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Ride on the right side of the road, with traffic, and in single file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Come to a complete stop before crossing the street; walk bikes across the street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Stay alert and avoid distracted riding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Make sure your child always wears a properly fitted helmet and bright clothing </a:t>
            </a:r>
          </a:p>
        </p:txBody>
      </p:sp>
      <p:pic>
        <p:nvPicPr>
          <p:cNvPr id="10" name="Picture 2" descr="Cherryvale Elementary |">
            <a:extLst>
              <a:ext uri="{FF2B5EF4-FFF2-40B4-BE49-F238E27FC236}">
                <a16:creationId xmlns:a16="http://schemas.microsoft.com/office/drawing/2014/main" id="{0D892A90-1438-059E-4A58-999EAEE23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7538" y="2590800"/>
            <a:ext cx="1836964" cy="10287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2AEFF0E-12DB-D202-0443-DDCC7855C4AB}"/>
              </a:ext>
            </a:extLst>
          </p:cNvPr>
          <p:cNvSpPr txBox="1"/>
          <p:nvPr/>
        </p:nvSpPr>
        <p:spPr>
          <a:xfrm>
            <a:off x="2390775" y="4098669"/>
            <a:ext cx="4572000" cy="1754326"/>
          </a:xfrm>
          <a:prstGeom prst="rect">
            <a:avLst/>
          </a:prstGeom>
          <a:noFill/>
        </p:spPr>
        <p:txBody>
          <a:bodyPr wrap="square">
            <a:spAutoFit/>
          </a:bodyPr>
          <a:lstStyle/>
          <a:p>
            <a:r>
              <a:rPr lang="en-US" sz="1200" b="1" dirty="0">
                <a:solidFill>
                  <a:srgbClr val="FF6600"/>
                </a:solidFill>
                <a:latin typeface="Times New Roman" panose="02020603050405020304" pitchFamily="18" charset="0"/>
                <a:cs typeface="Times New Roman" panose="02020603050405020304" pitchFamily="18" charset="0"/>
              </a:rPr>
              <a:t>Preventing backpack-related injuries</a:t>
            </a:r>
          </a:p>
          <a:p>
            <a:r>
              <a:rPr lang="en-US" sz="1200" dirty="0">
                <a:latin typeface="Times New Roman" panose="02020603050405020304" pitchFamily="18" charset="0"/>
                <a:cs typeface="Times New Roman" panose="02020603050405020304" pitchFamily="18" charset="0"/>
              </a:rPr>
              <a:t>Choose a backpack for your child carefully; it should have ergonomically designed features to enhance safety and comfort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Ask your child to use both straps when wearing their backpack to evenly distribute the weight on their shoulders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Don’t overstuff a backpack; it should weigh no more than 5 to 10 percent of your child’s body weight </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Rolling backpacks should be used cautiously since they can create a trip hazard in crowded school hallways</a:t>
            </a:r>
          </a:p>
        </p:txBody>
      </p:sp>
      <p:pic>
        <p:nvPicPr>
          <p:cNvPr id="12" name="Picture 6" descr="Back To School Clip Art Pictures - ClipArt Best">
            <a:extLst>
              <a:ext uri="{FF2B5EF4-FFF2-40B4-BE49-F238E27FC236}">
                <a16:creationId xmlns:a16="http://schemas.microsoft.com/office/drawing/2014/main" id="{482A9C9F-D79B-520E-3918-B6E4ED1F57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226848"/>
            <a:ext cx="1143000" cy="12551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ding in the bus - Clip Art Library">
            <a:extLst>
              <a:ext uri="{FF2B5EF4-FFF2-40B4-BE49-F238E27FC236}">
                <a16:creationId xmlns:a16="http://schemas.microsoft.com/office/drawing/2014/main" id="{5372EDDB-2D8C-6252-5ABC-CA1D9A8622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680244"/>
            <a:ext cx="1529453" cy="85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122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066800"/>
            <a:ext cx="6698305" cy="4444522"/>
          </a:xfrm>
          <a:prstGeom prst="rect">
            <a:avLst/>
          </a:prstGeom>
        </p:spPr>
      </p:pic>
    </p:spTree>
    <p:extLst>
      <p:ext uri="{BB962C8B-B14F-4D97-AF65-F5344CB8AC3E}">
        <p14:creationId xmlns:p14="http://schemas.microsoft.com/office/powerpoint/2010/main" val="340441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880810447"/>
              </p:ext>
            </p:extLst>
          </p:nvPr>
        </p:nvGraphicFramePr>
        <p:xfrm>
          <a:off x="800100" y="685800"/>
          <a:ext cx="7543800"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430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B93407A-78A4-4030-B8B7-0747806E0AAB}"/>
              </a:ext>
            </a:extLst>
          </p:cNvPr>
          <p:cNvGraphicFramePr/>
          <p:nvPr>
            <p:extLst>
              <p:ext uri="{D42A27DB-BD31-4B8C-83A1-F6EECF244321}">
                <p14:modId xmlns:p14="http://schemas.microsoft.com/office/powerpoint/2010/main" val="378013636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75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DB0A797-F2F8-43E7-BCEA-6C0826F9CA48}"/>
              </a:ext>
            </a:extLst>
          </p:cNvPr>
          <p:cNvSpPr txBox="1"/>
          <p:nvPr/>
        </p:nvSpPr>
        <p:spPr>
          <a:xfrm>
            <a:off x="661987" y="5181600"/>
            <a:ext cx="7667625" cy="923330"/>
          </a:xfrm>
          <a:prstGeom prst="rect">
            <a:avLst/>
          </a:prstGeom>
          <a:noFill/>
        </p:spPr>
        <p:txBody>
          <a:bodyPr wrap="square">
            <a:spAutoFit/>
          </a:bodyPr>
          <a:lstStyle/>
          <a:p>
            <a:pPr marL="0" marR="0" lvl="0" indent="0" algn="ctr" defTabSz="457200" rtl="0" eaLnBrk="1" fontAlgn="base" latinLnBrk="0" hangingPunct="1">
              <a:lnSpc>
                <a:spcPct val="100000"/>
              </a:lnSpc>
              <a:spcBef>
                <a:spcPct val="0"/>
              </a:spcBef>
              <a:spcAft>
                <a:spcPts val="600"/>
              </a:spcAft>
              <a:buClrTx/>
              <a:buSzTx/>
              <a:buFontTx/>
              <a:buNone/>
              <a:tabLst/>
              <a:defRPr/>
            </a:pPr>
            <a:r>
              <a:rPr lang="en-US" sz="5400" dirty="0">
                <a:ln w="3175" cmpd="sng">
                  <a:noFill/>
                </a:ln>
                <a:solidFill>
                  <a:prstClr val="black">
                    <a:lumMod val="85000"/>
                    <a:lumOff val="15000"/>
                  </a:prstClr>
                </a:solidFill>
                <a:latin typeface="+mn-lt"/>
              </a:rPr>
              <a:t>July </a:t>
            </a:r>
            <a:r>
              <a:rPr kumimoji="0" lang="en-US" sz="5400" b="0" i="0" u="none" strike="noStrike" kern="1200" cap="none" spc="0" normalizeH="0" baseline="0" noProof="0" dirty="0">
                <a:ln w="3175" cmpd="sng">
                  <a:noFill/>
                </a:ln>
                <a:solidFill>
                  <a:prstClr val="black">
                    <a:lumMod val="85000"/>
                    <a:lumOff val="15000"/>
                  </a:prstClr>
                </a:solidFill>
                <a:effectLst/>
                <a:uLnTx/>
                <a:uFillTx/>
                <a:latin typeface="+mn-lt"/>
                <a:ea typeface="+mn-ea"/>
                <a:cs typeface="Arial" charset="0"/>
              </a:rPr>
              <a:t>Response Times</a:t>
            </a:r>
          </a:p>
        </p:txBody>
      </p:sp>
      <p:graphicFrame>
        <p:nvGraphicFramePr>
          <p:cNvPr id="3" name="Table 2">
            <a:extLst>
              <a:ext uri="{FF2B5EF4-FFF2-40B4-BE49-F238E27FC236}">
                <a16:creationId xmlns:a16="http://schemas.microsoft.com/office/drawing/2014/main" id="{68D3AEF1-D547-FD3D-10E0-0C6B49B4B47D}"/>
              </a:ext>
            </a:extLst>
          </p:cNvPr>
          <p:cNvGraphicFramePr>
            <a:graphicFrameLocks noGrp="1"/>
          </p:cNvGraphicFramePr>
          <p:nvPr>
            <p:extLst>
              <p:ext uri="{D42A27DB-BD31-4B8C-83A1-F6EECF244321}">
                <p14:modId xmlns:p14="http://schemas.microsoft.com/office/powerpoint/2010/main" val="2105172919"/>
              </p:ext>
            </p:extLst>
          </p:nvPr>
        </p:nvGraphicFramePr>
        <p:xfrm>
          <a:off x="457200" y="457200"/>
          <a:ext cx="8153400" cy="4724400"/>
        </p:xfrm>
        <a:graphic>
          <a:graphicData uri="http://schemas.openxmlformats.org/drawingml/2006/table">
            <a:tbl>
              <a:tblPr/>
              <a:tblGrid>
                <a:gridCol w="875080">
                  <a:extLst>
                    <a:ext uri="{9D8B030D-6E8A-4147-A177-3AD203B41FA5}">
                      <a16:colId xmlns:a16="http://schemas.microsoft.com/office/drawing/2014/main" val="675497181"/>
                    </a:ext>
                  </a:extLst>
                </a:gridCol>
                <a:gridCol w="2107767">
                  <a:extLst>
                    <a:ext uri="{9D8B030D-6E8A-4147-A177-3AD203B41FA5}">
                      <a16:colId xmlns:a16="http://schemas.microsoft.com/office/drawing/2014/main" val="975395154"/>
                    </a:ext>
                  </a:extLst>
                </a:gridCol>
                <a:gridCol w="2511652">
                  <a:extLst>
                    <a:ext uri="{9D8B030D-6E8A-4147-A177-3AD203B41FA5}">
                      <a16:colId xmlns:a16="http://schemas.microsoft.com/office/drawing/2014/main" val="1840939491"/>
                    </a:ext>
                  </a:extLst>
                </a:gridCol>
                <a:gridCol w="2658901">
                  <a:extLst>
                    <a:ext uri="{9D8B030D-6E8A-4147-A177-3AD203B41FA5}">
                      <a16:colId xmlns:a16="http://schemas.microsoft.com/office/drawing/2014/main" val="2402373321"/>
                    </a:ext>
                  </a:extLst>
                </a:gridCol>
              </a:tblGrid>
              <a:tr h="1181100">
                <a:tc>
                  <a:txBody>
                    <a:bodyPr/>
                    <a:lstStyle/>
                    <a:p>
                      <a:pPr algn="l" fontAlgn="b"/>
                      <a:r>
                        <a:rPr lang="en-US" sz="1100" b="1" i="0" u="none" strike="noStrike">
                          <a:solidFill>
                            <a:srgbClr val="000000"/>
                          </a:solidFill>
                          <a:effectLst/>
                          <a:latin typeface="Calibri" panose="020F0502020204030204" pitchFamily="34" charset="0"/>
                        </a:rPr>
                        <a:t>Priority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1" i="0" u="none" strike="noStrike">
                          <a:solidFill>
                            <a:srgbClr val="000000"/>
                          </a:solidFill>
                          <a:effectLst/>
                          <a:latin typeface="Calibri" panose="020F0502020204030204" pitchFamily="34" charset="0"/>
                        </a:rPr>
                        <a:t>Average of Dispatch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1" i="0" u="none" strike="noStrike">
                          <a:solidFill>
                            <a:srgbClr val="000000"/>
                          </a:solidFill>
                          <a:effectLst/>
                          <a:latin typeface="Calibri" panose="020F0502020204030204" pitchFamily="34" charset="0"/>
                        </a:rPr>
                        <a:t>Average of Officer Travel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1100" b="1" i="0" u="none" strike="noStrike">
                          <a:solidFill>
                            <a:srgbClr val="000000"/>
                          </a:solidFill>
                          <a:effectLst/>
                          <a:latin typeface="Calibri" panose="020F0502020204030204" pitchFamily="34" charset="0"/>
                        </a:rPr>
                        <a:t>Average of Total Response Time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843785569"/>
                  </a:ext>
                </a:extLst>
              </a:tr>
              <a:tr h="1181100">
                <a:tc>
                  <a:txBody>
                    <a:bodyPr/>
                    <a:lstStyle/>
                    <a:p>
                      <a:pPr algn="l"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04:07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426690"/>
                  </a:ext>
                </a:extLst>
              </a:tr>
              <a:tr h="1181100">
                <a:tc>
                  <a:txBody>
                    <a:bodyPr/>
                    <a:lstStyle/>
                    <a:p>
                      <a:pPr algn="l"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03:36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07:26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589687"/>
                  </a:ext>
                </a:extLst>
              </a:tr>
              <a:tr h="1181100">
                <a:tc>
                  <a:txBody>
                    <a:bodyPr/>
                    <a:lstStyle/>
                    <a:p>
                      <a:pPr algn="l"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14:18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24:34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5550604"/>
                  </a:ext>
                </a:extLst>
              </a:tr>
            </a:tbl>
          </a:graphicData>
        </a:graphic>
      </p:graphicFrame>
    </p:spTree>
    <p:extLst>
      <p:ext uri="{BB962C8B-B14F-4D97-AF65-F5344CB8AC3E}">
        <p14:creationId xmlns:p14="http://schemas.microsoft.com/office/powerpoint/2010/main" val="116250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2662" y="458417"/>
            <a:ext cx="6193235" cy="599267"/>
          </a:xfrm>
        </p:spPr>
        <p:txBody>
          <a:bodyPr>
            <a:noAutofit/>
          </a:bodyPr>
          <a:lstStyle/>
          <a:p>
            <a:pPr>
              <a:defRPr/>
            </a:pPr>
            <a:r>
              <a:rPr lang="en-US" b="1" dirty="0">
                <a:ln w="9525">
                  <a:solidFill>
                    <a:schemeClr val="tx1">
                      <a:lumMod val="95000"/>
                      <a:lumOff val="5000"/>
                    </a:schemeClr>
                  </a:solidFill>
                  <a:prstDash val="solid"/>
                </a:ln>
                <a:solidFill>
                  <a:schemeClr val="accent3">
                    <a:lumMod val="75000"/>
                  </a:schemeClr>
                </a:solidFill>
                <a:effectLst>
                  <a:outerShdw blurRad="12700" dist="38100" dir="2700000" algn="tl" rotWithShape="0">
                    <a:schemeClr val="accent5">
                      <a:lumMod val="60000"/>
                      <a:lumOff val="40000"/>
                    </a:schemeClr>
                  </a:outerShdw>
                </a:effectLst>
              </a:rPr>
              <a:t>Overall UCR Crime View</a:t>
            </a:r>
          </a:p>
        </p:txBody>
      </p:sp>
      <p:grpSp>
        <p:nvGrpSpPr>
          <p:cNvPr id="8196" name="Group 241"/>
          <p:cNvGrpSpPr>
            <a:grpSpLocks/>
          </p:cNvGrpSpPr>
          <p:nvPr/>
        </p:nvGrpSpPr>
        <p:grpSpPr bwMode="auto">
          <a:xfrm>
            <a:off x="609600" y="990600"/>
            <a:ext cx="7924800" cy="5495517"/>
            <a:chOff x="240" y="1056"/>
            <a:chExt cx="5142" cy="3014"/>
          </a:xfrm>
        </p:grpSpPr>
        <p:sp>
          <p:nvSpPr>
            <p:cNvPr id="8197" name="Rectangle 4"/>
            <p:cNvSpPr>
              <a:spLocks noChangeArrowheads="1"/>
            </p:cNvSpPr>
            <p:nvPr/>
          </p:nvSpPr>
          <p:spPr bwMode="auto">
            <a:xfrm>
              <a:off x="2664" y="3748"/>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60</a:t>
              </a:r>
            </a:p>
          </p:txBody>
        </p:sp>
        <p:sp>
          <p:nvSpPr>
            <p:cNvPr id="8198" name="Rectangle 5"/>
            <p:cNvSpPr>
              <a:spLocks noChangeArrowheads="1"/>
            </p:cNvSpPr>
            <p:nvPr/>
          </p:nvSpPr>
          <p:spPr bwMode="auto">
            <a:xfrm>
              <a:off x="2643" y="3421"/>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7</a:t>
              </a:r>
            </a:p>
          </p:txBody>
        </p:sp>
        <p:sp>
          <p:nvSpPr>
            <p:cNvPr id="8199" name="Rectangle 6"/>
            <p:cNvSpPr>
              <a:spLocks noChangeArrowheads="1"/>
            </p:cNvSpPr>
            <p:nvPr/>
          </p:nvSpPr>
          <p:spPr bwMode="auto">
            <a:xfrm>
              <a:off x="2643" y="3099"/>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40</a:t>
              </a:r>
            </a:p>
          </p:txBody>
        </p:sp>
        <p:sp>
          <p:nvSpPr>
            <p:cNvPr id="8200" name="Rectangle 7"/>
            <p:cNvSpPr>
              <a:spLocks noChangeArrowheads="1"/>
            </p:cNvSpPr>
            <p:nvPr/>
          </p:nvSpPr>
          <p:spPr bwMode="auto">
            <a:xfrm>
              <a:off x="2643" y="2776"/>
              <a:ext cx="1366" cy="323"/>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5</a:t>
              </a:r>
            </a:p>
          </p:txBody>
        </p:sp>
        <p:sp>
          <p:nvSpPr>
            <p:cNvPr id="8201" name="Rectangle 8"/>
            <p:cNvSpPr>
              <a:spLocks noChangeArrowheads="1"/>
            </p:cNvSpPr>
            <p:nvPr/>
          </p:nvSpPr>
          <p:spPr bwMode="auto">
            <a:xfrm>
              <a:off x="2643" y="2454"/>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7</a:t>
              </a:r>
            </a:p>
          </p:txBody>
        </p:sp>
        <p:sp>
          <p:nvSpPr>
            <p:cNvPr id="8202" name="Rectangle 9"/>
            <p:cNvSpPr>
              <a:spLocks noChangeArrowheads="1"/>
            </p:cNvSpPr>
            <p:nvPr/>
          </p:nvSpPr>
          <p:spPr bwMode="auto">
            <a:xfrm>
              <a:off x="2643" y="2132"/>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1</a:t>
              </a:r>
            </a:p>
          </p:txBody>
        </p:sp>
        <p:sp>
          <p:nvSpPr>
            <p:cNvPr id="8203" name="Rectangle 10"/>
            <p:cNvSpPr>
              <a:spLocks noChangeArrowheads="1"/>
            </p:cNvSpPr>
            <p:nvPr/>
          </p:nvSpPr>
          <p:spPr bwMode="auto">
            <a:xfrm>
              <a:off x="2669" y="1817"/>
              <a:ext cx="1372"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04" name="Rectangle 11"/>
            <p:cNvSpPr>
              <a:spLocks noChangeArrowheads="1"/>
            </p:cNvSpPr>
            <p:nvPr/>
          </p:nvSpPr>
          <p:spPr bwMode="auto">
            <a:xfrm>
              <a:off x="2643" y="1488"/>
              <a:ext cx="1366" cy="32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05" name="Rectangle 12"/>
            <p:cNvSpPr>
              <a:spLocks noChangeArrowheads="1"/>
            </p:cNvSpPr>
            <p:nvPr/>
          </p:nvSpPr>
          <p:spPr bwMode="auto">
            <a:xfrm>
              <a:off x="2658" y="1056"/>
              <a:ext cx="1366" cy="432"/>
            </a:xfrm>
            <a:prstGeom prst="rect">
              <a:avLst/>
            </a:prstGeom>
            <a:solidFill>
              <a:schemeClr val="accent3">
                <a:lumMod val="60000"/>
                <a:lumOff val="40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July 21</a:t>
              </a:r>
            </a:p>
          </p:txBody>
        </p:sp>
        <p:sp>
          <p:nvSpPr>
            <p:cNvPr id="8206" name="Rectangle 24"/>
            <p:cNvSpPr>
              <a:spLocks noChangeArrowheads="1"/>
            </p:cNvSpPr>
            <p:nvPr/>
          </p:nvSpPr>
          <p:spPr bwMode="auto">
            <a:xfrm>
              <a:off x="4009" y="3421"/>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2</a:t>
              </a:r>
            </a:p>
            <a:p>
              <a:pPr algn="ctr" eaLnBrk="1" hangingPunct="1">
                <a:spcBef>
                  <a:spcPct val="0"/>
                </a:spcBef>
                <a:buClrTx/>
                <a:buSzTx/>
                <a:buFontTx/>
                <a:buNone/>
              </a:pPr>
              <a:endParaRPr lang="en-US" altLang="en-US" sz="2400" dirty="0">
                <a:solidFill>
                  <a:srgbClr val="000000"/>
                </a:solidFill>
                <a:latin typeface="Arial" charset="0"/>
              </a:endParaRPr>
            </a:p>
          </p:txBody>
        </p:sp>
        <p:sp>
          <p:nvSpPr>
            <p:cNvPr id="8207" name="Rectangle 25"/>
            <p:cNvSpPr>
              <a:spLocks noChangeArrowheads="1"/>
            </p:cNvSpPr>
            <p:nvPr/>
          </p:nvSpPr>
          <p:spPr bwMode="auto">
            <a:xfrm>
              <a:off x="240" y="3421"/>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Stolen Auto</a:t>
              </a:r>
            </a:p>
          </p:txBody>
        </p:sp>
        <p:sp>
          <p:nvSpPr>
            <p:cNvPr id="8208" name="Rectangle 28"/>
            <p:cNvSpPr>
              <a:spLocks noChangeArrowheads="1"/>
            </p:cNvSpPr>
            <p:nvPr/>
          </p:nvSpPr>
          <p:spPr bwMode="auto">
            <a:xfrm>
              <a:off x="4015" y="1056"/>
              <a:ext cx="1367" cy="43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July 22</a:t>
              </a:r>
            </a:p>
          </p:txBody>
        </p:sp>
        <p:sp>
          <p:nvSpPr>
            <p:cNvPr id="8209" name="Rectangle 29"/>
            <p:cNvSpPr>
              <a:spLocks noChangeArrowheads="1"/>
            </p:cNvSpPr>
            <p:nvPr/>
          </p:nvSpPr>
          <p:spPr bwMode="auto">
            <a:xfrm>
              <a:off x="240" y="1056"/>
              <a:ext cx="2403" cy="432"/>
            </a:xfrm>
            <a:prstGeom prst="rect">
              <a:avLst/>
            </a:prstGeom>
            <a:noFill/>
            <a:ln w="38100"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endParaRPr lang="en-US" altLang="en-US" sz="2400" dirty="0">
                <a:solidFill>
                  <a:srgbClr val="000000"/>
                </a:solidFill>
                <a:latin typeface="Arial" charset="0"/>
              </a:endParaRPr>
            </a:p>
          </p:txBody>
        </p:sp>
        <p:sp>
          <p:nvSpPr>
            <p:cNvPr id="8210" name="Rectangle 32"/>
            <p:cNvSpPr>
              <a:spLocks noChangeArrowheads="1"/>
            </p:cNvSpPr>
            <p:nvPr/>
          </p:nvSpPr>
          <p:spPr bwMode="auto">
            <a:xfrm>
              <a:off x="4009" y="3730"/>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72</a:t>
              </a:r>
            </a:p>
          </p:txBody>
        </p:sp>
        <p:sp>
          <p:nvSpPr>
            <p:cNvPr id="8211" name="Rectangle 33"/>
            <p:cNvSpPr>
              <a:spLocks noChangeArrowheads="1"/>
            </p:cNvSpPr>
            <p:nvPr/>
          </p:nvSpPr>
          <p:spPr bwMode="auto">
            <a:xfrm>
              <a:off x="240" y="3689"/>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Total</a:t>
              </a:r>
            </a:p>
          </p:txBody>
        </p:sp>
        <p:sp>
          <p:nvSpPr>
            <p:cNvPr id="8212" name="Rectangle 36"/>
            <p:cNvSpPr>
              <a:spLocks noChangeArrowheads="1"/>
            </p:cNvSpPr>
            <p:nvPr/>
          </p:nvSpPr>
          <p:spPr bwMode="auto">
            <a:xfrm>
              <a:off x="4009" y="3099"/>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57</a:t>
              </a:r>
            </a:p>
          </p:txBody>
        </p:sp>
        <p:sp>
          <p:nvSpPr>
            <p:cNvPr id="8213" name="Rectangle 37"/>
            <p:cNvSpPr>
              <a:spLocks noChangeArrowheads="1"/>
            </p:cNvSpPr>
            <p:nvPr/>
          </p:nvSpPr>
          <p:spPr bwMode="auto">
            <a:xfrm>
              <a:off x="240" y="3099"/>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Theft</a:t>
              </a:r>
            </a:p>
          </p:txBody>
        </p:sp>
        <p:sp>
          <p:nvSpPr>
            <p:cNvPr id="8214" name="Rectangle 40"/>
            <p:cNvSpPr>
              <a:spLocks noChangeArrowheads="1"/>
            </p:cNvSpPr>
            <p:nvPr/>
          </p:nvSpPr>
          <p:spPr bwMode="auto">
            <a:xfrm>
              <a:off x="4015" y="2776"/>
              <a:ext cx="1367" cy="323"/>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9</a:t>
              </a:r>
            </a:p>
          </p:txBody>
        </p:sp>
        <p:sp>
          <p:nvSpPr>
            <p:cNvPr id="8215" name="Rectangle 41"/>
            <p:cNvSpPr>
              <a:spLocks noChangeArrowheads="1"/>
            </p:cNvSpPr>
            <p:nvPr/>
          </p:nvSpPr>
          <p:spPr bwMode="auto">
            <a:xfrm>
              <a:off x="240" y="2776"/>
              <a:ext cx="2403" cy="323"/>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Burglary</a:t>
              </a:r>
            </a:p>
          </p:txBody>
        </p:sp>
        <p:sp>
          <p:nvSpPr>
            <p:cNvPr id="8216" name="Rectangle 44"/>
            <p:cNvSpPr>
              <a:spLocks noChangeArrowheads="1"/>
            </p:cNvSpPr>
            <p:nvPr/>
          </p:nvSpPr>
          <p:spPr bwMode="auto">
            <a:xfrm>
              <a:off x="4009" y="2454"/>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4</a:t>
              </a:r>
            </a:p>
          </p:txBody>
        </p:sp>
        <p:sp>
          <p:nvSpPr>
            <p:cNvPr id="8217" name="Rectangle 45"/>
            <p:cNvSpPr>
              <a:spLocks noChangeArrowheads="1"/>
            </p:cNvSpPr>
            <p:nvPr/>
          </p:nvSpPr>
          <p:spPr bwMode="auto">
            <a:xfrm>
              <a:off x="240" y="2454"/>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Assault</a:t>
              </a:r>
            </a:p>
          </p:txBody>
        </p:sp>
        <p:sp>
          <p:nvSpPr>
            <p:cNvPr id="8218" name="Rectangle 48"/>
            <p:cNvSpPr>
              <a:spLocks noChangeArrowheads="1"/>
            </p:cNvSpPr>
            <p:nvPr/>
          </p:nvSpPr>
          <p:spPr bwMode="auto">
            <a:xfrm>
              <a:off x="4009" y="2132"/>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a:p>
              <a:pPr algn="ctr" eaLnBrk="1" hangingPunct="1">
                <a:spcBef>
                  <a:spcPct val="0"/>
                </a:spcBef>
                <a:buClrTx/>
                <a:buSzTx/>
                <a:buFontTx/>
                <a:buNone/>
              </a:pPr>
              <a:endParaRPr lang="en-US" altLang="en-US" sz="2400" dirty="0">
                <a:solidFill>
                  <a:srgbClr val="000000"/>
                </a:solidFill>
                <a:latin typeface="Arial" charset="0"/>
              </a:endParaRPr>
            </a:p>
          </p:txBody>
        </p:sp>
        <p:sp>
          <p:nvSpPr>
            <p:cNvPr id="8219" name="Rectangle 49"/>
            <p:cNvSpPr>
              <a:spLocks noChangeArrowheads="1"/>
            </p:cNvSpPr>
            <p:nvPr/>
          </p:nvSpPr>
          <p:spPr bwMode="auto">
            <a:xfrm>
              <a:off x="240" y="2132"/>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Robbery</a:t>
              </a:r>
            </a:p>
          </p:txBody>
        </p:sp>
        <p:sp>
          <p:nvSpPr>
            <p:cNvPr id="8220" name="Rectangle 52"/>
            <p:cNvSpPr>
              <a:spLocks noChangeArrowheads="1"/>
            </p:cNvSpPr>
            <p:nvPr/>
          </p:nvSpPr>
          <p:spPr bwMode="auto">
            <a:xfrm>
              <a:off x="3988" y="1810"/>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21" name="Rectangle 53"/>
            <p:cNvSpPr>
              <a:spLocks noChangeArrowheads="1"/>
            </p:cNvSpPr>
            <p:nvPr/>
          </p:nvSpPr>
          <p:spPr bwMode="auto">
            <a:xfrm>
              <a:off x="240" y="1810"/>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Rape</a:t>
              </a:r>
            </a:p>
          </p:txBody>
        </p:sp>
        <p:sp>
          <p:nvSpPr>
            <p:cNvPr id="8222" name="Rectangle 56"/>
            <p:cNvSpPr>
              <a:spLocks noChangeArrowheads="1"/>
            </p:cNvSpPr>
            <p:nvPr/>
          </p:nvSpPr>
          <p:spPr bwMode="auto">
            <a:xfrm>
              <a:off x="4009" y="1488"/>
              <a:ext cx="1367" cy="322"/>
            </a:xfrm>
            <a:prstGeom prst="rect">
              <a:avLst/>
            </a:prstGeom>
            <a:solidFill>
              <a:schemeClr val="bg1">
                <a:lumMod val="65000"/>
              </a:schemeClr>
            </a:solidFill>
            <a:ln w="38100" cmpd="sng">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algn="ctr" eaLnBrk="1" hangingPunct="1">
                <a:spcBef>
                  <a:spcPct val="0"/>
                </a:spcBef>
                <a:buClrTx/>
                <a:buSzTx/>
                <a:buFontTx/>
                <a:buNone/>
              </a:pPr>
              <a:r>
                <a:rPr lang="en-US" altLang="en-US" sz="2400" dirty="0">
                  <a:solidFill>
                    <a:srgbClr val="000000"/>
                  </a:solidFill>
                  <a:latin typeface="Arial" charset="0"/>
                </a:rPr>
                <a:t>0</a:t>
              </a:r>
            </a:p>
          </p:txBody>
        </p:sp>
        <p:sp>
          <p:nvSpPr>
            <p:cNvPr id="8223" name="Rectangle 57"/>
            <p:cNvSpPr>
              <a:spLocks noChangeArrowheads="1"/>
            </p:cNvSpPr>
            <p:nvPr/>
          </p:nvSpPr>
          <p:spPr bwMode="auto">
            <a:xfrm>
              <a:off x="240" y="1488"/>
              <a:ext cx="2403" cy="322"/>
            </a:xfrm>
            <a:prstGeom prst="rect">
              <a:avLst/>
            </a:prstGeom>
            <a:noFill/>
            <a:ln w="381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r>
                <a:rPr lang="en-US" altLang="en-US" sz="2400" dirty="0">
                  <a:solidFill>
                    <a:srgbClr val="000000"/>
                  </a:solidFill>
                  <a:latin typeface="Arial" charset="0"/>
                </a:rPr>
                <a:t>Homicide</a:t>
              </a:r>
            </a:p>
          </p:txBody>
        </p:sp>
        <p:sp>
          <p:nvSpPr>
            <p:cNvPr id="8224" name="Line 58"/>
            <p:cNvSpPr>
              <a:spLocks noChangeShapeType="1"/>
            </p:cNvSpPr>
            <p:nvPr/>
          </p:nvSpPr>
          <p:spPr bwMode="auto">
            <a:xfrm>
              <a:off x="240" y="1810"/>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5" name="Line 59"/>
            <p:cNvSpPr>
              <a:spLocks noChangeShapeType="1"/>
            </p:cNvSpPr>
            <p:nvPr/>
          </p:nvSpPr>
          <p:spPr bwMode="auto">
            <a:xfrm>
              <a:off x="240" y="2132"/>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6" name="Line 60"/>
            <p:cNvSpPr>
              <a:spLocks noChangeShapeType="1"/>
            </p:cNvSpPr>
            <p:nvPr/>
          </p:nvSpPr>
          <p:spPr bwMode="auto">
            <a:xfrm>
              <a:off x="240" y="2454"/>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7" name="Line 61"/>
            <p:cNvSpPr>
              <a:spLocks noChangeShapeType="1"/>
            </p:cNvSpPr>
            <p:nvPr/>
          </p:nvSpPr>
          <p:spPr bwMode="auto">
            <a:xfrm>
              <a:off x="240" y="2776"/>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8" name="Line 62"/>
            <p:cNvSpPr>
              <a:spLocks noChangeShapeType="1"/>
            </p:cNvSpPr>
            <p:nvPr/>
          </p:nvSpPr>
          <p:spPr bwMode="auto">
            <a:xfrm>
              <a:off x="246" y="3099"/>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9" name="Line 63"/>
            <p:cNvSpPr>
              <a:spLocks noChangeShapeType="1"/>
            </p:cNvSpPr>
            <p:nvPr/>
          </p:nvSpPr>
          <p:spPr bwMode="auto">
            <a:xfrm>
              <a:off x="240" y="3421"/>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0" name="Line 67"/>
            <p:cNvSpPr>
              <a:spLocks noChangeShapeType="1"/>
            </p:cNvSpPr>
            <p:nvPr/>
          </p:nvSpPr>
          <p:spPr bwMode="auto">
            <a:xfrm>
              <a:off x="240" y="1488"/>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1" name="Line 68"/>
            <p:cNvSpPr>
              <a:spLocks noChangeShapeType="1"/>
            </p:cNvSpPr>
            <p:nvPr/>
          </p:nvSpPr>
          <p:spPr bwMode="auto">
            <a:xfrm>
              <a:off x="240" y="3743"/>
              <a:ext cx="5136" cy="0"/>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2" name="Line 75"/>
            <p:cNvSpPr>
              <a:spLocks noChangeShapeType="1"/>
            </p:cNvSpPr>
            <p:nvPr/>
          </p:nvSpPr>
          <p:spPr bwMode="auto">
            <a:xfrm>
              <a:off x="2643" y="1056"/>
              <a:ext cx="0" cy="3009"/>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3" name="Line 81"/>
            <p:cNvSpPr>
              <a:spLocks noChangeShapeType="1"/>
            </p:cNvSpPr>
            <p:nvPr/>
          </p:nvSpPr>
          <p:spPr bwMode="auto">
            <a:xfrm>
              <a:off x="4009" y="1056"/>
              <a:ext cx="0" cy="3009"/>
            </a:xfrm>
            <a:prstGeom prst="line">
              <a:avLst/>
            </a:prstGeom>
            <a:noFill/>
            <a:ln w="38100"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8235" name="Line 64"/>
            <p:cNvSpPr>
              <a:spLocks noChangeShapeType="1"/>
            </p:cNvSpPr>
            <p:nvPr/>
          </p:nvSpPr>
          <p:spPr bwMode="auto">
            <a:xfrm>
              <a:off x="240" y="1488"/>
              <a:ext cx="0" cy="2577"/>
            </a:xfrm>
            <a:prstGeom prst="line">
              <a:avLst/>
            </a:prstGeom>
            <a:noFill/>
            <a:ln w="38100" cap="sq"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6" name="Line 73"/>
            <p:cNvSpPr>
              <a:spLocks noChangeShapeType="1"/>
            </p:cNvSpPr>
            <p:nvPr/>
          </p:nvSpPr>
          <p:spPr bwMode="auto">
            <a:xfrm>
              <a:off x="5376" y="1056"/>
              <a:ext cx="0" cy="3009"/>
            </a:xfrm>
            <a:prstGeom prst="line">
              <a:avLst/>
            </a:prstGeom>
            <a:noFill/>
            <a:ln w="38100" cap="sq"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7" name="Line 80"/>
            <p:cNvSpPr>
              <a:spLocks noChangeShapeType="1"/>
            </p:cNvSpPr>
            <p:nvPr/>
          </p:nvSpPr>
          <p:spPr bwMode="auto">
            <a:xfrm>
              <a:off x="240" y="4065"/>
              <a:ext cx="5136" cy="0"/>
            </a:xfrm>
            <a:prstGeom prst="line">
              <a:avLst/>
            </a:prstGeom>
            <a:noFill/>
            <a:ln w="38100" cap="sq" cmpd="sng">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2002809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36092901"/>
              </p:ext>
            </p:extLst>
          </p:nvPr>
        </p:nvGraphicFramePr>
        <p:xfrm>
          <a:off x="762000" y="1088886"/>
          <a:ext cx="7467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828800" y="381000"/>
            <a:ext cx="5029200" cy="707886"/>
          </a:xfrm>
          <a:prstGeom prst="rect">
            <a:avLst/>
          </a:prstGeom>
          <a:noFill/>
        </p:spPr>
        <p:txBody>
          <a:bodyPr wrap="square" rtlCol="0">
            <a:spAutoFit/>
          </a:bodyPr>
          <a:lstStyle/>
          <a:p>
            <a:pPr algn="ctr"/>
            <a:r>
              <a:rPr lang="en-US" sz="4000" dirty="0">
                <a:solidFill>
                  <a:schemeClr val="accent3">
                    <a:lumMod val="75000"/>
                  </a:schemeClr>
                </a:solidFill>
                <a:latin typeface="Broadway" panose="04040905080B02020502" pitchFamily="82" charset="0"/>
              </a:rPr>
              <a:t>Arrests</a:t>
            </a:r>
          </a:p>
        </p:txBody>
      </p:sp>
    </p:spTree>
    <p:extLst>
      <p:ext uri="{BB962C8B-B14F-4D97-AF65-F5344CB8AC3E}">
        <p14:creationId xmlns:p14="http://schemas.microsoft.com/office/powerpoint/2010/main" val="1832757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292318479"/>
              </p:ext>
            </p:extLst>
          </p:nvPr>
        </p:nvGraphicFramePr>
        <p:xfrm>
          <a:off x="685800" y="838200"/>
          <a:ext cx="75438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43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F861601-D079-4014-BD74-81AFAC8C9486}"/>
              </a:ext>
            </a:extLst>
          </p:cNvPr>
          <p:cNvGraphicFramePr/>
          <p:nvPr>
            <p:extLst>
              <p:ext uri="{D42A27DB-BD31-4B8C-83A1-F6EECF244321}">
                <p14:modId xmlns:p14="http://schemas.microsoft.com/office/powerpoint/2010/main" val="18389724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215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545430955"/>
              </p:ext>
            </p:extLst>
          </p:nvPr>
        </p:nvGraphicFramePr>
        <p:xfrm>
          <a:off x="838200" y="762000"/>
          <a:ext cx="7315200" cy="5410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640621"/>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2EA9FFBD1A194B83FDA4EC028E449A" ma:contentTypeVersion="11" ma:contentTypeDescription="Create a new document." ma:contentTypeScope="" ma:versionID="cef31fbc84fb5999cbb16b49eee00add">
  <xsd:schema xmlns:xsd="http://www.w3.org/2001/XMLSchema" xmlns:xs="http://www.w3.org/2001/XMLSchema" xmlns:p="http://schemas.microsoft.com/office/2006/metadata/properties" xmlns:ns3="db20fbd9-901d-41ad-b051-8166eafa454a" xmlns:ns4="0d0c87f3-38be-4046-87aa-e5f2ea5eea15" targetNamespace="http://schemas.microsoft.com/office/2006/metadata/properties" ma:root="true" ma:fieldsID="93770ee313665805822d34e32f8b9d3b" ns3:_="" ns4:_="">
    <xsd:import namespace="db20fbd9-901d-41ad-b051-8166eafa454a"/>
    <xsd:import namespace="0d0c87f3-38be-4046-87aa-e5f2ea5eea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0fbd9-901d-41ad-b051-8166eafa45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0c87f3-38be-4046-87aa-e5f2ea5eea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770BA0-EE0A-4D4C-A3F8-74CDE0C15F12}">
  <ds:schemaRefs>
    <ds:schemaRef ds:uri="http://schemas.microsoft.com/sharepoint/v3/contenttype/forms"/>
  </ds:schemaRefs>
</ds:datastoreItem>
</file>

<file path=customXml/itemProps2.xml><?xml version="1.0" encoding="utf-8"?>
<ds:datastoreItem xmlns:ds="http://schemas.openxmlformats.org/officeDocument/2006/customXml" ds:itemID="{586A9562-9DAD-45A6-8976-2515CD8562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0fbd9-901d-41ad-b051-8166eafa454a"/>
    <ds:schemaRef ds:uri="0d0c87f3-38be-4046-87aa-e5f2ea5eea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AB1D5F-E10C-4F03-BE63-FE34B70D95AF}">
  <ds:schemaRefs>
    <ds:schemaRef ds:uri="http://schemas.microsoft.com/office/2006/metadata/properties"/>
    <ds:schemaRef ds:uri="http://purl.org/dc/elements/1.1/"/>
    <ds:schemaRef ds:uri="http://schemas.microsoft.com/office/2006/documentManagement/types"/>
    <ds:schemaRef ds:uri="http://purl.org/dc/dcmitype/"/>
    <ds:schemaRef ds:uri="db20fbd9-901d-41ad-b051-8166eafa454a"/>
    <ds:schemaRef ds:uri="http://schemas.openxmlformats.org/package/2006/metadata/core-properties"/>
    <ds:schemaRef ds:uri="http://schemas.microsoft.com/office/infopath/2007/PartnerControls"/>
    <ds:schemaRef ds:uri="0d0c87f3-38be-4046-87aa-e5f2ea5eea15"/>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24600</TotalTime>
  <Words>553</Words>
  <Application>Microsoft Office PowerPoint</Application>
  <PresentationFormat>On-screen Show (4:3)</PresentationFormat>
  <Paragraphs>216</Paragraphs>
  <Slides>17</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Bahnschrift Light</vt:lpstr>
      <vt:lpstr>Berlin Sans FB Demi</vt:lpstr>
      <vt:lpstr>Broadway</vt:lpstr>
      <vt:lpstr>Calibri</vt:lpstr>
      <vt:lpstr>Garamond</vt:lpstr>
      <vt:lpstr>Times New Roman</vt:lpstr>
      <vt:lpstr>Verdana</vt:lpstr>
      <vt:lpstr>Custom Design</vt:lpstr>
      <vt:lpstr>Organic</vt:lpstr>
      <vt:lpstr>PowerPoint Presentation</vt:lpstr>
      <vt:lpstr>PowerPoint Presentation</vt:lpstr>
      <vt:lpstr>PowerPoint Presentation</vt:lpstr>
      <vt:lpstr>PowerPoint Presentation</vt:lpstr>
      <vt:lpstr>Overall UCR Crime 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Candie Terry</dc:creator>
  <cp:lastModifiedBy>Candie Terry</cp:lastModifiedBy>
  <cp:revision>35</cp:revision>
  <dcterms:created xsi:type="dcterms:W3CDTF">2021-01-05T17:33:25Z</dcterms:created>
  <dcterms:modified xsi:type="dcterms:W3CDTF">2022-08-02T21:17:11Z</dcterms:modified>
</cp:coreProperties>
</file>